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8" r:id="rId3"/>
    <p:sldId id="460" r:id="rId4"/>
    <p:sldId id="454" r:id="rId5"/>
    <p:sldId id="445" r:id="rId6"/>
    <p:sldId id="461" r:id="rId7"/>
    <p:sldId id="455" r:id="rId8"/>
    <p:sldId id="456" r:id="rId9"/>
    <p:sldId id="457" r:id="rId10"/>
    <p:sldId id="449" r:id="rId11"/>
    <p:sldId id="450" r:id="rId12"/>
    <p:sldId id="458" r:id="rId13"/>
    <p:sldId id="459" r:id="rId14"/>
    <p:sldId id="451" r:id="rId15"/>
    <p:sldId id="25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742E"/>
    <a:srgbClr val="D96416"/>
    <a:srgbClr val="404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2044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421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未标题-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22280" y="275590"/>
            <a:ext cx="1164590" cy="29654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29945" y="6356350"/>
            <a:ext cx="2743200" cy="365125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2020/11/27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160520" y="2115820"/>
            <a:ext cx="44564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>
                <a:solidFill>
                  <a:srgbClr val="EC742E"/>
                </a:solidFill>
              </a:rPr>
              <a:t>Java</a:t>
            </a:r>
            <a:r>
              <a:rPr lang="zh-CN" altLang="en-US" sz="7200" b="1">
                <a:solidFill>
                  <a:srgbClr val="EC742E"/>
                </a:solidFill>
              </a:rPr>
              <a:t>培训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3824209" y="3314700"/>
            <a:ext cx="4523262" cy="906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300" b="1" dirty="0" err="1" smtClean="0">
                <a:solidFill>
                  <a:srgbClr val="EC742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Mybatis</a:t>
            </a:r>
            <a:r>
              <a:rPr lang="en-US" altLang="zh-CN" sz="5300" b="1" dirty="0" smtClean="0">
                <a:solidFill>
                  <a:srgbClr val="EC742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lang="zh-CN" altLang="en-US" sz="5300" b="1" dirty="0" smtClean="0">
                <a:solidFill>
                  <a:srgbClr val="EC742E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入门</a:t>
            </a:r>
            <a:endParaRPr lang="zh-CN" altLang="en-US" sz="5300" b="1" dirty="0">
              <a:solidFill>
                <a:srgbClr val="EC742E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69881" y="5638800"/>
            <a:ext cx="203191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主讲人</a:t>
            </a:r>
            <a:r>
              <a:rPr lang="zh-CN" altLang="en-US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：宋欢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4" y="266065"/>
            <a:ext cx="4218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</a:rPr>
              <a:t>指定 </a:t>
            </a:r>
            <a:r>
              <a:rPr lang="en-US" altLang="zh-CN" sz="2400" b="1" dirty="0">
                <a:solidFill>
                  <a:schemeClr val="accent2"/>
                </a:solidFill>
              </a:rPr>
              <a:t>mybatis.xml</a:t>
            </a:r>
            <a:r>
              <a:rPr lang="en-US" altLang="zh-CN" sz="2400" b="1" dirty="0" smtClean="0">
                <a:solidFill>
                  <a:schemeClr val="accent2"/>
                </a:solidFill>
              </a:rPr>
              <a:t> 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配置文件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1457587"/>
            <a:ext cx="3514725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169329" y="2556085"/>
            <a:ext cx="7491153" cy="1569660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Mybatis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配置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&lt;bean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="dataSourceMybatis"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="org.mybatis.spring.SqlSessionFactoryBean"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ref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="typeAliasesPackage"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="cn.qmai.study.java.demo.biz.model"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="mapperLocations"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="classpath:/mappings/*.xml"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="configLocation"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="classpath:/mybatis.xml"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="vfs"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="org.mybatis.spring.boot.autoconfigure.SpringBootVFS"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&lt;/bean&gt;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rgbClr val="E8BF6A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5004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4" y="266065"/>
            <a:ext cx="4218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</a:rPr>
              <a:t>配置</a:t>
            </a:r>
            <a:r>
              <a:rPr lang="en-US" altLang="zh-CN" sz="2400" b="1" dirty="0" smtClean="0">
                <a:solidFill>
                  <a:schemeClr val="accent2"/>
                </a:solidFill>
              </a:rPr>
              <a:t>model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、</a:t>
            </a:r>
            <a:r>
              <a:rPr lang="en-US" altLang="zh-CN" sz="2400" b="1" dirty="0" smtClean="0">
                <a:solidFill>
                  <a:schemeClr val="accent2"/>
                </a:solidFill>
              </a:rPr>
              <a:t>mappings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、</a:t>
            </a:r>
            <a:r>
              <a:rPr lang="en-US" altLang="zh-CN" sz="2400" b="1" dirty="0" err="1" smtClean="0">
                <a:solidFill>
                  <a:schemeClr val="accent2"/>
                </a:solidFill>
              </a:rPr>
              <a:t>dao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1224430"/>
            <a:ext cx="3467100" cy="3819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76382" y="1893031"/>
            <a:ext cx="7576113" cy="2677656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Mybatis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配置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&lt;bean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="dataSourceMybatis"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="org.mybatis.spring.SqlSessionFactoryBean"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ref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="typeAliasesPackage"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="cn.qmai.study.java.demo.biz.model"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="mapperLocations"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="classpath:/mappings/*.xml"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="configLocation"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="classpath:/mybatis.xml"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="vfs"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="org.mybatis.spring.boot.autoconfigure.SpringBootVFS"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&lt;/bean&gt;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Mybatis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接口扫描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&lt;bean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="dataSourceScanner"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="org.mybatis.spring.mapper.MapperScannerConfigurer"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="sqlSessionFactoryBeanName"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="dataSourceMybatis"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="basePackage"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="cn.qmai.study.java.demo.biz.dao"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&lt;/bean&gt;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rgbClr val="E8BF6A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91922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4" y="266065"/>
            <a:ext cx="4218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</a:rPr>
              <a:t>生成代码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4" y="1202072"/>
            <a:ext cx="3571875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345497" y="1201568"/>
            <a:ext cx="7406195" cy="5447645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&lt;build&gt;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&lt;plugins&gt;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&lt;plugin&gt;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&lt;groupId&gt;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org.mybatis.generator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&lt;/groupId&gt;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&lt;artifactId&gt;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mybatis-generator-maven-plugin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&lt;/artifactId&gt;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&lt;version&gt;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1.4.0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&lt;/version&gt;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&lt;configuration&gt;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在控制台打印执行日志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&lt;verbose&gt;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true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&lt;/verbose&gt;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重复生成时会覆盖之前的文件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&lt;overwrite&gt;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true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&lt;/overwrite&gt;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&lt;configurationFile&gt;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src/main/generator/mybatis.xml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&lt;/configurationFile&gt;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&lt;/configuration&gt;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&lt;dependencies&gt;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&lt;dependency&gt;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    &lt;groupId&gt;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mysql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&lt;/groupId&gt;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    &lt;artifactId&gt;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mysql-connector-java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&lt;/artifactId&gt;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    &lt;version&gt;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5.1.47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&lt;/version&gt;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&lt;/dependency&gt;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&lt;/dependencies&gt;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&lt;/plugin&gt;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&lt;/plugins&gt;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&lt;resources&gt;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&lt;resource&gt;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&lt;directory&gt;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src/main/resources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&lt;/directory&gt;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&lt;/resource&gt;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&lt;/resources&gt;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&lt;/build&gt;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rgbClr val="E8BF6A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85558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4" y="266065"/>
            <a:ext cx="4587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2"/>
                </a:solidFill>
              </a:rPr>
              <a:t>generator/mybatis.xml 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配置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225" y="998039"/>
            <a:ext cx="363855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196670" y="997537"/>
            <a:ext cx="7746031" cy="5632311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&lt;context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="MySqlTables"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targetRuntime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="MyBatis3"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数据库连接的信息：驱动类、连接、用户名、密码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&lt;jdbcConnection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driverClass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="com.mysql.jdbc.Driver"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connectionURL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="jdbc:mysql://127.0.0.1:3306/test"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userId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="root"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password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="123456"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&lt;/jdbcConnection&gt;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生成实体类的包名和位置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&lt;javaModelGenerator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targetPackage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="cn.qmai.study.java.demo.biz.model" 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rgbClr val="6A8759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1200" dirty="0">
                <a:solidFill>
                  <a:srgbClr val="6A8759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	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targetProject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="src/main/java"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enableSubPackages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：是否让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schema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作为包的后缀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="enableSubPackages"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="false"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从数据库返回的值被清理前后的空格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="trimStrings"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="true"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&lt;/javaModelGenerator&gt;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生成的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xml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映射文件包名和位置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&lt;sqlMapGenerator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targetPackage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="mappings"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targetProject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="src/main/resources"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="enableSubPackages"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="false"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&lt;/sqlMapGenerator&gt;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生成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mapper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的包名和位置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&lt;javaClientGenerator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type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="XMLMAPPER"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targetPackage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="cn.qmai.study.java.demo.biz.dao"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   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targetProject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="src/main/java"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="enableSubPackages"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="false"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&lt;/javaClientGenerator&gt;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&lt;table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tableName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="user"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domainObjectName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="User"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&lt;/context&gt;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rgbClr val="E8BF6A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48845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4" y="266065"/>
            <a:ext cx="4218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</a:rPr>
              <a:t>拦截器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4" y="832083"/>
            <a:ext cx="3524250" cy="6000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4194495" y="2497147"/>
            <a:ext cx="7491153" cy="2308324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全局参数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&lt;settings&gt;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打印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SQL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日志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="logImpl"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="STDOUT_LOGGING"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&lt;/settings&gt;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拦截器配置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&lt;plugins&gt;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&lt;plugin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interceptor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="cn.qmai.study.java.demo.biz.interceptor.ExecutorInterceptor"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&lt;property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="databaseType"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="mysql"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&lt;/plugin&gt;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&lt;/plugins&gt;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rgbClr val="E8BF6A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46641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4160520" y="2462530"/>
            <a:ext cx="43802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b="1">
                <a:solidFill>
                  <a:srgbClr val="EC742E"/>
                </a:solidFill>
                <a:latin typeface="微软雅黑" panose="020B0503020204020204" charset="-122"/>
                <a:ea typeface="微软雅黑" panose="020B0503020204020204" charset="-122"/>
              </a:rPr>
              <a:t>THANKS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5" y="266065"/>
            <a:ext cx="19748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chemeClr val="accent2"/>
                </a:solidFill>
              </a:rPr>
              <a:t>目录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34390" y="1711325"/>
            <a:ext cx="394906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60000"/>
              </a:lnSpc>
              <a:buClr>
                <a:srgbClr val="EC742E"/>
              </a:buClr>
              <a:buSzPct val="120000"/>
              <a:buFont typeface="Wingdings" panose="05000000000000000000" charset="0"/>
              <a:buChar char="l"/>
            </a:pPr>
            <a:r>
              <a:rPr lang="zh-CN" altLang="en-US" sz="2000" dirty="0" smtClean="0"/>
              <a:t>介绍</a:t>
            </a:r>
            <a:endParaRPr lang="en-US" altLang="zh-CN" sz="2000" dirty="0" smtClean="0"/>
          </a:p>
          <a:p>
            <a:pPr marL="285750" indent="-285750">
              <a:lnSpc>
                <a:spcPct val="160000"/>
              </a:lnSpc>
              <a:buClr>
                <a:srgbClr val="EC742E"/>
              </a:buClr>
              <a:buSzPct val="120000"/>
              <a:buFont typeface="Wingdings" panose="05000000000000000000" charset="0"/>
              <a:buChar char="l"/>
            </a:pPr>
            <a:r>
              <a:rPr lang="zh-CN" altLang="en-US" sz="2000" dirty="0" smtClean="0"/>
              <a:t>配置</a:t>
            </a:r>
            <a:endParaRPr lang="en-US" altLang="zh-CN" sz="2000" dirty="0" smtClean="0"/>
          </a:p>
          <a:p>
            <a:pPr marL="285750" indent="-285750">
              <a:lnSpc>
                <a:spcPct val="160000"/>
              </a:lnSpc>
              <a:buClr>
                <a:srgbClr val="EC742E"/>
              </a:buClr>
              <a:buSzPct val="120000"/>
              <a:buFont typeface="Wingdings" panose="05000000000000000000" charset="0"/>
              <a:buChar char="l"/>
            </a:pPr>
            <a:r>
              <a:rPr lang="zh-CN" altLang="en-US" sz="2000" dirty="0" smtClean="0"/>
              <a:t>使用</a:t>
            </a:r>
            <a:endParaRPr lang="en-US" altLang="zh-CN" sz="2000" dirty="0" smtClean="0"/>
          </a:p>
          <a:p>
            <a:pPr marL="285750" indent="-285750">
              <a:lnSpc>
                <a:spcPct val="160000"/>
              </a:lnSpc>
              <a:buClr>
                <a:srgbClr val="EC742E"/>
              </a:buClr>
              <a:buSzPct val="120000"/>
              <a:buFont typeface="Wingdings" panose="05000000000000000000" charset="0"/>
              <a:buChar char="l"/>
            </a:pPr>
            <a:r>
              <a:rPr lang="zh-CN" altLang="en-US" sz="2000" dirty="0"/>
              <a:t>生成</a:t>
            </a:r>
            <a:r>
              <a:rPr lang="zh-CN" altLang="en-US" sz="2000" dirty="0" smtClean="0"/>
              <a:t>代码</a:t>
            </a:r>
            <a:endParaRPr lang="en-US" altLang="zh-CN" sz="2000" dirty="0" smtClean="0"/>
          </a:p>
          <a:p>
            <a:pPr marL="285750" indent="-285750">
              <a:lnSpc>
                <a:spcPct val="160000"/>
              </a:lnSpc>
              <a:buClr>
                <a:srgbClr val="EC742E"/>
              </a:buClr>
              <a:buSzPct val="120000"/>
              <a:buFont typeface="Wingdings" panose="05000000000000000000" charset="0"/>
              <a:buChar char="l"/>
            </a:pPr>
            <a:r>
              <a:rPr lang="zh-CN" altLang="en-US" sz="2000" dirty="0"/>
              <a:t>拦截</a:t>
            </a:r>
            <a:r>
              <a:rPr lang="zh-CN" altLang="en-US" sz="2000" dirty="0" smtClean="0"/>
              <a:t>器</a:t>
            </a:r>
            <a:endParaRPr lang="en-US" altLang="zh-CN" sz="20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3885" y="1878965"/>
            <a:ext cx="5991225" cy="4229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5" y="266065"/>
            <a:ext cx="370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2"/>
                </a:solidFill>
              </a:rPr>
              <a:t>PHP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 </a:t>
            </a:r>
            <a:r>
              <a:rPr lang="en-US" altLang="zh-CN" sz="2400" b="1" dirty="0">
                <a:solidFill>
                  <a:schemeClr val="accent2"/>
                </a:solidFill>
              </a:rPr>
              <a:t>Laravel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28625" y="890021"/>
            <a:ext cx="6301725" cy="5632311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public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function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findList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array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$conditions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$order_by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$is_desc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$limit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{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rgbClr val="A9B7C6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00" dirty="0" smtClean="0">
                <a:solidFill>
                  <a:srgbClr val="9876AA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lang="zh-CN" altLang="zh-CN" sz="1200" dirty="0" smtClean="0">
                <a:solidFill>
                  <a:srgbClr val="9876AA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$</a:t>
            </a:r>
            <a:r>
              <a:rPr lang="zh-CN" altLang="zh-CN" sz="1200" dirty="0">
                <a:solidFill>
                  <a:srgbClr val="9876AA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model </a:t>
            </a:r>
            <a:r>
              <a:rPr lang="zh-CN" altLang="zh-CN" sz="1200" dirty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= </a:t>
            </a:r>
            <a:r>
              <a:rPr lang="zh-CN" altLang="zh-CN" sz="1200" dirty="0" smtClean="0">
                <a:solidFill>
                  <a:srgbClr val="9876AA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$</a:t>
            </a:r>
            <a:r>
              <a:rPr lang="en-US" altLang="zh-CN" sz="1200" dirty="0" smtClean="0">
                <a:solidFill>
                  <a:srgbClr val="9876AA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this</a:t>
            </a:r>
            <a:r>
              <a:rPr lang="zh-CN" altLang="zh-CN" sz="1200" dirty="0" smtClean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-&gt;</a:t>
            </a:r>
            <a:r>
              <a:rPr lang="zh-CN" altLang="zh-CN" sz="1200" dirty="0">
                <a:solidFill>
                  <a:srgbClr val="FFC66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orderBy</a:t>
            </a:r>
            <a:r>
              <a:rPr lang="zh-CN" altLang="zh-CN" sz="1200" dirty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lang="zh-CN" altLang="zh-CN" sz="1200" dirty="0">
                <a:solidFill>
                  <a:srgbClr val="9876AA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$order_by</a:t>
            </a:r>
            <a:r>
              <a:rPr lang="zh-CN" altLang="zh-CN" sz="1200" dirty="0">
                <a:solidFill>
                  <a:srgbClr val="CC783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, </a:t>
            </a:r>
            <a:r>
              <a:rPr lang="zh-CN" altLang="zh-CN" sz="1200" dirty="0">
                <a:solidFill>
                  <a:srgbClr val="9876AA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$is_desc </a:t>
            </a:r>
            <a:r>
              <a:rPr lang="zh-CN" altLang="zh-CN" sz="1200" dirty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? </a:t>
            </a:r>
            <a:r>
              <a:rPr lang="zh-CN" altLang="zh-CN" sz="1200" dirty="0">
                <a:solidFill>
                  <a:srgbClr val="6A8759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'desc' </a:t>
            </a:r>
            <a:r>
              <a:rPr lang="zh-CN" altLang="zh-CN" sz="1200" dirty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: </a:t>
            </a:r>
            <a:r>
              <a:rPr lang="zh-CN" altLang="zh-CN" sz="1200" dirty="0">
                <a:solidFill>
                  <a:srgbClr val="6A8759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'asc'</a:t>
            </a:r>
            <a:r>
              <a:rPr lang="zh-CN" altLang="zh-CN" sz="1200" dirty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r>
              <a:rPr lang="zh-CN" altLang="zh-CN" sz="1200" dirty="0">
                <a:solidFill>
                  <a:srgbClr val="CC783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;</a:t>
            </a:r>
            <a:br>
              <a:rPr lang="zh-CN" altLang="zh-CN" sz="1200" dirty="0">
                <a:solidFill>
                  <a:srgbClr val="CC783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foreach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$conditions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as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$field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=&gt;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 {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$model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</a:t>
            </a:r>
            <a:r>
              <a:rPr lang="zh-CN" altLang="zh-CN" sz="1200" dirty="0" smtClean="0">
                <a:solidFill>
                  <a:srgbClr val="9876AA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model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where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$field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$value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}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return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$model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paginate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$limit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}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public function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find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$id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{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return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this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findOrFail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$id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[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'*'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])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}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public function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create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array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$attributes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{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$model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</a:t>
            </a:r>
            <a:r>
              <a:rPr kumimoji="0" lang="en-US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this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newInstance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$attributes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lang="en-US" altLang="zh-CN" sz="1200" dirty="0">
                <a:solidFill>
                  <a:srgbClr val="CC783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</a:t>
            </a:r>
            <a:r>
              <a:rPr lang="en-US" altLang="zh-CN" sz="1200" dirty="0" smtClean="0">
                <a:solidFill>
                  <a:srgbClr val="CC783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return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$model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save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()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}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public function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updateByPk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$id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, array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$attributes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{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$model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$this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find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$id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return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$model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fill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9876A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$attributes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)-&gt;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save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()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}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rgbClr val="A9B7C6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altLang="zh-CN" sz="1200" dirty="0">
              <a:solidFill>
                <a:srgbClr val="A9B7C6"/>
              </a:solidFill>
              <a:latin typeface="Consolas" pitchFamily="49" charset="0"/>
              <a:ea typeface="宋体" pitchFamily="2" charset="-122"/>
              <a:cs typeface="宋体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1200" dirty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DB::</a:t>
            </a:r>
            <a:r>
              <a:rPr lang="zh-CN" altLang="zh-CN" sz="1200" i="1" dirty="0">
                <a:solidFill>
                  <a:srgbClr val="FFC66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table</a:t>
            </a:r>
            <a:r>
              <a:rPr lang="zh-CN" altLang="zh-CN" sz="1200" dirty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lang="zh-CN" altLang="zh-CN" sz="1200" dirty="0">
                <a:solidFill>
                  <a:srgbClr val="6A8759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'user'</a:t>
            </a:r>
            <a:r>
              <a:rPr lang="zh-CN" altLang="zh-CN" sz="1200" dirty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)-&gt;</a:t>
            </a:r>
            <a:r>
              <a:rPr lang="zh-CN" altLang="zh-CN" sz="1200" dirty="0">
                <a:solidFill>
                  <a:srgbClr val="FFC66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where</a:t>
            </a:r>
            <a:r>
              <a:rPr lang="zh-CN" altLang="zh-CN" sz="1200" dirty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lang="zh-CN" altLang="zh-CN" sz="1200" dirty="0">
                <a:solidFill>
                  <a:srgbClr val="6A8759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'id'</a:t>
            </a:r>
            <a:r>
              <a:rPr lang="zh-CN" altLang="zh-CN" sz="1200" dirty="0">
                <a:solidFill>
                  <a:srgbClr val="CC783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, </a:t>
            </a:r>
            <a:r>
              <a:rPr lang="zh-CN" altLang="zh-CN" sz="1200" dirty="0">
                <a:solidFill>
                  <a:srgbClr val="6897BB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1</a:t>
            </a:r>
            <a:r>
              <a:rPr lang="zh-CN" altLang="zh-CN" sz="1200" dirty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)-&gt;</a:t>
            </a:r>
            <a:r>
              <a:rPr lang="zh-CN" altLang="zh-CN" sz="1200" dirty="0">
                <a:solidFill>
                  <a:srgbClr val="FFC66D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first</a:t>
            </a:r>
            <a:r>
              <a:rPr lang="zh-CN" altLang="zh-CN" sz="1200" dirty="0">
                <a:solidFill>
                  <a:srgbClr val="A9B7C6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()</a:t>
            </a:r>
            <a:r>
              <a:rPr lang="zh-CN" altLang="zh-CN" sz="1200" dirty="0">
                <a:solidFill>
                  <a:srgbClr val="CC7832"/>
                </a:solidFill>
                <a:latin typeface="Consolas" pitchFamily="49" charset="0"/>
                <a:ea typeface="宋体" pitchFamily="2" charset="-122"/>
                <a:cs typeface="宋体" pitchFamily="2" charset="-122"/>
              </a:rPr>
              <a:t>;</a:t>
            </a:r>
            <a:endParaRPr lang="en-US" altLang="zh-CN" sz="1200" dirty="0">
              <a:solidFill>
                <a:srgbClr val="CC7832"/>
              </a:solidFill>
              <a:latin typeface="Consolas" pitchFamily="49" charset="0"/>
              <a:ea typeface="宋体" pitchFamily="2" charset="-122"/>
              <a:cs typeface="宋体" pitchFamily="2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rgbClr val="A9B7C6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94964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5" y="266065"/>
            <a:ext cx="370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accent2"/>
                </a:solidFill>
              </a:rPr>
              <a:t>介绍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8625" y="137326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 smtClean="0"/>
              <a:t>Java </a:t>
            </a:r>
            <a:r>
              <a:rPr lang="zh-CN" altLang="en-US" dirty="0"/>
              <a:t>也有</a:t>
            </a:r>
            <a:r>
              <a:rPr lang="zh-CN" altLang="en-US" dirty="0" smtClean="0"/>
              <a:t>类似 </a:t>
            </a:r>
            <a:r>
              <a:rPr lang="en-US" altLang="zh-CN" dirty="0" smtClean="0"/>
              <a:t>Laravel </a:t>
            </a:r>
            <a:r>
              <a:rPr lang="zh-CN" altLang="en-US" dirty="0" smtClean="0"/>
              <a:t>的 </a:t>
            </a:r>
            <a:r>
              <a:rPr lang="en-US" altLang="zh-CN" dirty="0" smtClean="0"/>
              <a:t>ORM </a:t>
            </a:r>
            <a:r>
              <a:rPr lang="zh-CN" altLang="en-US" dirty="0" smtClean="0"/>
              <a:t>框架。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之前流行 </a:t>
            </a:r>
            <a:r>
              <a:rPr lang="en-US" altLang="zh-CN" dirty="0" smtClean="0">
                <a:solidFill>
                  <a:srgbClr val="FF0000"/>
                </a:solidFill>
              </a:rPr>
              <a:t>Hibernate</a:t>
            </a:r>
            <a:r>
              <a:rPr lang="zh-CN" altLang="en-US" dirty="0"/>
              <a:t>，现在</a:t>
            </a:r>
            <a:r>
              <a:rPr lang="zh-CN" altLang="en-US" dirty="0" smtClean="0"/>
              <a:t>常用 </a:t>
            </a:r>
            <a:r>
              <a:rPr lang="en-US" altLang="zh-CN" dirty="0" smtClean="0">
                <a:solidFill>
                  <a:srgbClr val="FF0000"/>
                </a:solidFill>
              </a:rPr>
              <a:t>MyBatis</a:t>
            </a:r>
            <a:r>
              <a:rPr lang="zh-CN" altLang="en-US" dirty="0"/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89998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5" y="266065"/>
            <a:ext cx="370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</a:rPr>
              <a:t>配置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947869"/>
            <a:ext cx="4010025" cy="573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16616" y="1350411"/>
            <a:ext cx="203132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数据源配置，如：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DB-IP</a:t>
            </a:r>
          </a:p>
          <a:p>
            <a:r>
              <a:rPr lang="en-US" altLang="zh-CN" dirty="0"/>
              <a:t>DB-</a:t>
            </a:r>
            <a:r>
              <a:rPr lang="zh-CN" altLang="en-US" dirty="0" smtClean="0"/>
              <a:t>账号</a:t>
            </a:r>
            <a:endParaRPr lang="en-US" altLang="zh-CN" dirty="0"/>
          </a:p>
          <a:p>
            <a:r>
              <a:rPr lang="en-US" altLang="zh-CN" dirty="0"/>
              <a:t>DB-</a:t>
            </a:r>
            <a:r>
              <a:rPr lang="zh-CN" altLang="en-US" dirty="0" smtClean="0"/>
              <a:t>密码</a:t>
            </a:r>
            <a:endParaRPr lang="en-US" altLang="zh-CN" dirty="0" smtClean="0"/>
          </a:p>
          <a:p>
            <a:r>
              <a:rPr lang="en-US" altLang="zh-CN" dirty="0" smtClean="0"/>
              <a:t>Model</a:t>
            </a:r>
            <a:r>
              <a:rPr lang="zh-CN" altLang="en-US" dirty="0" smtClean="0"/>
              <a:t>目录</a:t>
            </a:r>
            <a:endParaRPr lang="en-US" altLang="zh-CN" dirty="0" smtClean="0"/>
          </a:p>
          <a:p>
            <a:r>
              <a:rPr lang="en-US" altLang="zh-CN" dirty="0" smtClean="0"/>
              <a:t>Dao</a:t>
            </a:r>
            <a:r>
              <a:rPr lang="zh-CN" altLang="en-US" dirty="0"/>
              <a:t>目录</a:t>
            </a:r>
            <a:endParaRPr lang="en-US" altLang="zh-CN" dirty="0" smtClean="0"/>
          </a:p>
          <a:p>
            <a:r>
              <a:rPr lang="en-US" altLang="zh-CN" dirty="0" smtClean="0"/>
              <a:t>Mappings</a:t>
            </a:r>
            <a:r>
              <a:rPr lang="zh-CN" altLang="en-US" dirty="0"/>
              <a:t>目录</a:t>
            </a:r>
            <a:endParaRPr lang="en-US" altLang="zh-CN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5044572" y="5125673"/>
            <a:ext cx="20933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MyBatis</a:t>
            </a:r>
            <a:r>
              <a:rPr lang="zh-CN" altLang="en-US" dirty="0" smtClean="0"/>
              <a:t>配置，如：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zh-CN" altLang="en-US" dirty="0" smtClean="0"/>
              <a:t>打印</a:t>
            </a:r>
            <a:r>
              <a:rPr lang="en-US" altLang="zh-CN" dirty="0"/>
              <a:t>SQL</a:t>
            </a:r>
            <a:r>
              <a:rPr lang="zh-CN" altLang="en-US" dirty="0" smtClean="0"/>
              <a:t>日志</a:t>
            </a:r>
            <a:endParaRPr lang="en-US" altLang="zh-CN" dirty="0" smtClean="0"/>
          </a:p>
          <a:p>
            <a:r>
              <a:rPr lang="zh-CN" altLang="en-US" dirty="0"/>
              <a:t>拦截器配置</a:t>
            </a:r>
          </a:p>
        </p:txBody>
      </p:sp>
      <p:cxnSp>
        <p:nvCxnSpPr>
          <p:cNvPr id="6" name="直接箭头连接符 5"/>
          <p:cNvCxnSpPr>
            <a:stCxn id="2" idx="1"/>
          </p:cNvCxnSpPr>
          <p:nvPr/>
        </p:nvCxnSpPr>
        <p:spPr>
          <a:xfrm flipH="1">
            <a:off x="3162650" y="2504573"/>
            <a:ext cx="1853966" cy="356066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直接箭头连接符 7"/>
          <p:cNvCxnSpPr>
            <a:stCxn id="4" idx="1"/>
          </p:cNvCxnSpPr>
          <p:nvPr/>
        </p:nvCxnSpPr>
        <p:spPr>
          <a:xfrm flipH="1">
            <a:off x="3162650" y="5725838"/>
            <a:ext cx="1881922" cy="80918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5" y="266065"/>
            <a:ext cx="370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</a:rPr>
              <a:t>配置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959929"/>
            <a:ext cx="3552825" cy="522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直接箭头连接符 9"/>
          <p:cNvCxnSpPr>
            <a:stCxn id="42" idx="1"/>
          </p:cNvCxnSpPr>
          <p:nvPr/>
        </p:nvCxnSpPr>
        <p:spPr>
          <a:xfrm flipH="1">
            <a:off x="3341045" y="2004861"/>
            <a:ext cx="188631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>
            <a:stCxn id="44" idx="1"/>
          </p:cNvCxnSpPr>
          <p:nvPr/>
        </p:nvCxnSpPr>
        <p:spPr>
          <a:xfrm flipH="1">
            <a:off x="3341045" y="2754603"/>
            <a:ext cx="188631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>
            <a:stCxn id="46" idx="1"/>
          </p:cNvCxnSpPr>
          <p:nvPr/>
        </p:nvCxnSpPr>
        <p:spPr>
          <a:xfrm flipH="1">
            <a:off x="3349434" y="3549374"/>
            <a:ext cx="1877928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>
            <a:stCxn id="51" idx="1"/>
          </p:cNvCxnSpPr>
          <p:nvPr/>
        </p:nvCxnSpPr>
        <p:spPr>
          <a:xfrm flipH="1">
            <a:off x="3366211" y="4447976"/>
            <a:ext cx="186115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54" idx="1"/>
          </p:cNvCxnSpPr>
          <p:nvPr/>
        </p:nvCxnSpPr>
        <p:spPr>
          <a:xfrm flipH="1">
            <a:off x="3431097" y="5403882"/>
            <a:ext cx="179626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227363" y="182869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altLang="zh-CN" dirty="0" smtClean="0"/>
          </a:p>
        </p:txBody>
      </p:sp>
      <p:sp>
        <p:nvSpPr>
          <p:cNvPr id="42" name="TextBox 41"/>
          <p:cNvSpPr txBox="1"/>
          <p:nvPr/>
        </p:nvSpPr>
        <p:spPr>
          <a:xfrm>
            <a:off x="5227363" y="1820195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生成</a:t>
            </a:r>
            <a:r>
              <a:rPr lang="zh-CN" altLang="en-US" dirty="0"/>
              <a:t>代码，逆向工程，</a:t>
            </a:r>
            <a:r>
              <a:rPr lang="zh-CN" altLang="en-US" dirty="0" smtClean="0"/>
              <a:t>脚手架</a:t>
            </a:r>
            <a:endParaRPr lang="en-US" altLang="zh-CN" dirty="0"/>
          </a:p>
        </p:txBody>
      </p:sp>
      <p:sp>
        <p:nvSpPr>
          <p:cNvPr id="44" name="TextBox 43"/>
          <p:cNvSpPr txBox="1"/>
          <p:nvPr/>
        </p:nvSpPr>
        <p:spPr>
          <a:xfrm>
            <a:off x="5227363" y="2569937"/>
            <a:ext cx="6603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接口</a:t>
            </a:r>
            <a:r>
              <a:rPr lang="zh-CN" altLang="en-US" dirty="0"/>
              <a:t>，包含“增删改查”等</a:t>
            </a:r>
            <a:r>
              <a:rPr lang="zh-CN" altLang="en-US" dirty="0" smtClean="0"/>
              <a:t>方法，如：</a:t>
            </a:r>
            <a:r>
              <a:rPr lang="en-US" altLang="zh-CN" dirty="0" smtClean="0"/>
              <a:t>Laravel-Model</a:t>
            </a:r>
            <a:r>
              <a:rPr lang="zh-CN" altLang="en-US" dirty="0" smtClean="0"/>
              <a:t>里的方法</a:t>
            </a:r>
            <a:endParaRPr lang="en-US" altLang="zh-CN" dirty="0"/>
          </a:p>
        </p:txBody>
      </p:sp>
      <p:sp>
        <p:nvSpPr>
          <p:cNvPr id="46" name="TextBox 45"/>
          <p:cNvSpPr txBox="1"/>
          <p:nvPr/>
        </p:nvSpPr>
        <p:spPr>
          <a:xfrm>
            <a:off x="5227362" y="3364708"/>
            <a:ext cx="5160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拦截</a:t>
            </a:r>
            <a:r>
              <a:rPr lang="zh-CN" altLang="en-US" dirty="0"/>
              <a:t>器</a:t>
            </a:r>
            <a:r>
              <a:rPr lang="zh-CN" altLang="en-US" dirty="0" smtClean="0"/>
              <a:t>，可在执行</a:t>
            </a:r>
            <a:r>
              <a:rPr lang="en-US" altLang="zh-CN" dirty="0"/>
              <a:t>SQL</a:t>
            </a:r>
            <a:r>
              <a:rPr lang="zh-CN" altLang="en-US" dirty="0" smtClean="0"/>
              <a:t>前后</a:t>
            </a:r>
            <a:r>
              <a:rPr lang="zh-CN" altLang="en-US" dirty="0"/>
              <a:t>，加上自己的</a:t>
            </a:r>
            <a:r>
              <a:rPr lang="zh-CN" altLang="en-US" dirty="0" smtClean="0"/>
              <a:t>业务代码</a:t>
            </a:r>
            <a:endParaRPr lang="en-US" altLang="zh-CN" dirty="0"/>
          </a:p>
        </p:txBody>
      </p:sp>
      <p:sp>
        <p:nvSpPr>
          <p:cNvPr id="51" name="TextBox 50"/>
          <p:cNvSpPr txBox="1"/>
          <p:nvPr/>
        </p:nvSpPr>
        <p:spPr>
          <a:xfrm>
            <a:off x="5227361" y="4263310"/>
            <a:ext cx="53659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持久</a:t>
            </a:r>
            <a:r>
              <a:rPr lang="zh-CN" altLang="en-US" dirty="0"/>
              <a:t>化对象，</a:t>
            </a:r>
            <a:r>
              <a:rPr lang="en-US" altLang="zh-CN" dirty="0"/>
              <a:t>Model</a:t>
            </a:r>
            <a:r>
              <a:rPr lang="zh-CN" altLang="en-US" dirty="0" smtClean="0"/>
              <a:t>类</a:t>
            </a:r>
            <a:r>
              <a:rPr lang="zh-CN" altLang="en-US" dirty="0"/>
              <a:t>，如：</a:t>
            </a:r>
            <a:r>
              <a:rPr lang="en-US" altLang="zh-CN" dirty="0"/>
              <a:t>Laravel-Model</a:t>
            </a:r>
            <a:r>
              <a:rPr lang="zh-CN" altLang="en-US" dirty="0"/>
              <a:t>里</a:t>
            </a:r>
            <a:r>
              <a:rPr lang="zh-CN" altLang="en-US" dirty="0" smtClean="0"/>
              <a:t>的</a:t>
            </a:r>
            <a:r>
              <a:rPr lang="zh-CN" altLang="en-US" dirty="0"/>
              <a:t>属性</a:t>
            </a:r>
            <a:endParaRPr lang="en-US" altLang="zh-CN" dirty="0"/>
          </a:p>
        </p:txBody>
      </p:sp>
      <p:sp>
        <p:nvSpPr>
          <p:cNvPr id="54" name="TextBox 53"/>
          <p:cNvSpPr txBox="1"/>
          <p:nvPr/>
        </p:nvSpPr>
        <p:spPr>
          <a:xfrm>
            <a:off x="5227363" y="5219216"/>
            <a:ext cx="1005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SQL</a:t>
            </a:r>
            <a:r>
              <a:rPr lang="zh-CN" altLang="en-US" dirty="0" smtClean="0"/>
              <a:t>语句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23273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5" y="266065"/>
            <a:ext cx="370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2"/>
                </a:solidFill>
              </a:rPr>
              <a:t>data-source.xml 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配置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76225" y="950461"/>
            <a:ext cx="10251524" cy="5770811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DataSource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公共属性配置，使用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Druid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连接池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&lt;bean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="abstractDataSource"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abstract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="true"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="com.alibaba.druid.pool.DruidDataSource"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init-method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="init"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destroy-method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="close"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初始化连接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="initialSize"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="10"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最小空闲连接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="minIdle"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="10"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最大连接数量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="maxActive"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="100"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&lt;/bean&gt;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配置，连接、用户名、密码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&lt;bean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parent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="abstractDataSource"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primary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="false"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="url"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  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="jdbc:mysql://127.0.0.1:3306/test?characterEncoding=utf-8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D9CBE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&amp;amp;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useSSL=false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D9CBE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&amp;amp;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serverTimezone=Asia/Shanghai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D9CBE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&amp;amp;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allowMultiQueries=true"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="username"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="root"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="password"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="123456"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="driverClassName"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="com.mysql.cj.jdbc.Driver"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&lt;/bean&gt;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Mybatis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配置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&lt;bean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="dataSourceMybatis"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="org.mybatis.spring.SqlSessionFactoryBean"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ref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="typeAliasesPackage"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="cn.qmai.study.java.demo.biz.model"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="mapperLocations"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="classpath:/mappings/*.xml"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="configLocation"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="classpath:/mybatis.xml"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="vfs"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="org.mybatis.spring.boot.autoconfigure.SpringBootVFS"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&lt;/bean&gt;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Mybatis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接口扫描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&lt;bean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="dataSourceScanner"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="org.mybatis.spring.mapper.MapperScannerConfigurer"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="sqlSessionFactoryBeanName"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="dataSourceMybatis"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="basePackage"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="cn.qmai.study.java.demo.biz.dao"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&lt;/bean&gt;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定义事务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&lt;bean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id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="dataSourceTransaction"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="org.springframework.jdbc.datasource.DataSourceTransactionManager"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ref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="dataSource"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&lt;/bean&gt;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rgbClr val="E8BF6A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2305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5" y="266065"/>
            <a:ext cx="3708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2"/>
                </a:solidFill>
              </a:rPr>
              <a:t>mybatis.xml 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配置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28625" y="983280"/>
            <a:ext cx="6878806" cy="5632311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全局参数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&lt;settings&gt;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使全局的映射器启用或禁用缓存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="cacheEnabled"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="true"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全局启用或禁用延迟加载。当禁用时，所有关联对象都会即时加载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="lazyLoadingEnabled"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="true"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当启用时，有延迟加载属性的对象在被调用时将会完全加载任意属性。否则，每种属性将会按需要加载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="aggressiveLazyLoading"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="true"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是否允许单条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sql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，返回多个数据集（取决于驱动的兼容性），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default: true 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="multipleResultSetsEnabled"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="true"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是否可以使用列的别名（取决于驱动的兼容性），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default: true 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="useColumnLabel"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="true"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指定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MyBatis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如何自动映射 数据基表的列（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NONE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：不隐射、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PARTIAL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：部分、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FULL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：全部）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="autoMappingBehavior"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="PARTIAL"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使用驼峰命名法转换字段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="mapUnderscoreToCamelCase"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="true"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设置本地缓存范围（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session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：有数据的共享、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statement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：语句范围，不会有数据的共享），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default: session 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="localCacheScope"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="STATEMENT"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设置但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JDBC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类型为空时，某些驱动程序要指定值，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default: OTHER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，插入空值时不需要指定类型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="jdbcTypeForNull"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="NULL"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打印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SQL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日志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&lt;setting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="logImpl"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="STDOUT_LOGGING"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&lt;/settings&gt;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&lt;!-- </a:t>
            </a: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拦截器配置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--&gt;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808080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&lt;plugins&gt;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&lt;plugin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interceptor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="cn.qmai.study.java.demo.biz.interceptor.ExecutorInterceptor"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&lt;property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name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="databaseType" 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BABAB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value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="mysql"</a:t>
            </a: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/&gt;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&lt;/plugin&gt;</a:t>
            </a:r>
            <a:b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900" b="0" i="0" u="none" strike="noStrike" cap="none" normalizeH="0" baseline="0" dirty="0" smtClean="0">
                <a:ln>
                  <a:noFill/>
                </a:ln>
                <a:solidFill>
                  <a:srgbClr val="E8BF6A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&lt;/plugins&gt;</a:t>
            </a:r>
            <a:endParaRPr kumimoji="0" lang="en-US" altLang="zh-CN" sz="900" b="0" i="0" u="none" strike="noStrike" cap="none" normalizeH="0" baseline="0" dirty="0" smtClean="0">
              <a:ln>
                <a:noFill/>
              </a:ln>
              <a:solidFill>
                <a:srgbClr val="E8BF6A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98488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/>
          <p:nvPr userDrawn="1"/>
        </p:nvCxnSpPr>
        <p:spPr>
          <a:xfrm>
            <a:off x="0" y="776605"/>
            <a:ext cx="12182475" cy="0"/>
          </a:xfrm>
          <a:prstGeom prst="line">
            <a:avLst/>
          </a:prstGeom>
          <a:ln w="22225">
            <a:solidFill>
              <a:srgbClr val="D9641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 userDrawn="1"/>
        </p:nvSpPr>
        <p:spPr>
          <a:xfrm>
            <a:off x="0" y="309245"/>
            <a:ext cx="276225" cy="362585"/>
          </a:xfrm>
          <a:prstGeom prst="rect">
            <a:avLst/>
          </a:prstGeom>
          <a:solidFill>
            <a:srgbClr val="D96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8624" y="266065"/>
            <a:ext cx="42188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</a:rPr>
              <a:t>指定 </a:t>
            </a:r>
            <a:r>
              <a:rPr lang="en-US" altLang="zh-CN" sz="2400" b="1" dirty="0" smtClean="0">
                <a:solidFill>
                  <a:schemeClr val="accent2"/>
                </a:solidFill>
              </a:rPr>
              <a:t>data-source.xml </a:t>
            </a:r>
            <a:r>
              <a:rPr lang="zh-CN" altLang="en-US" sz="2400" b="1" dirty="0" smtClean="0">
                <a:solidFill>
                  <a:schemeClr val="accent2"/>
                </a:solidFill>
              </a:rPr>
              <a:t>配置文件</a:t>
            </a:r>
            <a:endParaRPr lang="en-US" altLang="zh-CN" sz="2400" b="1" dirty="0">
              <a:solidFill>
                <a:schemeClr val="accent2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4" y="1029137"/>
            <a:ext cx="348615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714613" y="2304363"/>
            <a:ext cx="5112297" cy="1754326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BB52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@ImportResource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D0D0FF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locations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= {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6A875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"classpath:data-source.xml"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})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BB52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@EnableSwagger2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BBB529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public class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Application {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public static void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FFC66D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main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(String[] args) {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    SpringApplication.</a:t>
            </a:r>
            <a:r>
              <a:rPr kumimoji="0" lang="zh-CN" altLang="zh-CN" sz="1200" b="0" i="1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run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(Application.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class,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args)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;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CC7832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    </a:t>
            </a: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}</a:t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/>
            </a:r>
            <a:b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</a:br>
            <a:r>
              <a:rPr kumimoji="0" lang="zh-CN" altLang="zh-CN" sz="1200" b="0" i="0" u="none" strike="noStrike" cap="none" normalizeH="0" baseline="0" dirty="0" smtClean="0">
                <a:ln>
                  <a:noFill/>
                </a:ln>
                <a:solidFill>
                  <a:srgbClr val="A9B7C6"/>
                </a:solidFill>
                <a:effectLst/>
                <a:latin typeface="Consolas" pitchFamily="49" charset="0"/>
                <a:ea typeface="宋体" pitchFamily="2" charset="-122"/>
                <a:cs typeface="宋体" pitchFamily="2" charset="-122"/>
              </a:rPr>
              <a:t>}</a:t>
            </a:r>
            <a:endParaRPr kumimoji="0" lang="en-US" altLang="zh-CN" sz="1200" b="0" i="0" u="none" strike="noStrike" cap="none" normalizeH="0" baseline="0" dirty="0" smtClean="0">
              <a:ln>
                <a:noFill/>
              </a:ln>
              <a:solidFill>
                <a:srgbClr val="A9B7C6"/>
              </a:solidFill>
              <a:effectLst/>
              <a:latin typeface="Consolas" pitchFamily="49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32998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221</Words>
  <Application>Microsoft Office PowerPoint</Application>
  <PresentationFormat>自定义</PresentationFormat>
  <Paragraphs>55</Paragraphs>
  <Slides>15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songhuan</cp:lastModifiedBy>
  <cp:revision>541</cp:revision>
  <dcterms:created xsi:type="dcterms:W3CDTF">2020-11-18T10:05:29Z</dcterms:created>
  <dcterms:modified xsi:type="dcterms:W3CDTF">2020-11-27T09:28:14Z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2052-2.5.0.4070</vt:lpwstr>
  </property>
</Properties>
</file>