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256" r:id="rId2"/>
    <p:sldId id="308" r:id="rId3"/>
    <p:sldId id="272" r:id="rId4"/>
    <p:sldId id="258" r:id="rId5"/>
    <p:sldId id="289" r:id="rId6"/>
    <p:sldId id="291" r:id="rId7"/>
    <p:sldId id="306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7" r:id="rId18"/>
    <p:sldId id="25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6416"/>
    <a:srgbClr val="EC7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3" autoAdjust="0"/>
    <p:restoredTop sz="95179"/>
  </p:normalViewPr>
  <p:slideViewPr>
    <p:cSldViewPr snapToGrid="0">
      <p:cViewPr varScale="1">
        <p:scale>
          <a:sx n="114" d="100"/>
          <a:sy n="114" d="100"/>
        </p:scale>
        <p:origin x="-45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89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2280" y="275590"/>
            <a:ext cx="1164590" cy="2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22783" y="2043140"/>
            <a:ext cx="8746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PHPer</a:t>
            </a:r>
            <a:r>
              <a:rPr lang="zh-CN" altLang="en-US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en-US" altLang="zh-CN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</a:t>
            </a:r>
            <a:r>
              <a:rPr lang="zh-CN" altLang="en-US" sz="7200" b="1" dirty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初见面</a:t>
            </a:r>
            <a:endParaRPr lang="zh-CN" altLang="zh-CN" sz="72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0610" y="5638800"/>
            <a:ext cx="2410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主讲人：宋欢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3CC354F-6EDF-764C-9684-AA04FC7ED1AB}"/>
              </a:ext>
            </a:extLst>
          </p:cNvPr>
          <p:cNvSpPr txBox="1"/>
          <p:nvPr/>
        </p:nvSpPr>
        <p:spPr>
          <a:xfrm>
            <a:off x="3096641" y="3429000"/>
            <a:ext cx="5998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EC742E"/>
                </a:solidFill>
              </a:rPr>
              <a:t>PHP</a:t>
            </a:r>
            <a:r>
              <a:rPr lang="zh-CN" altLang="en-US" sz="5400" b="1" dirty="0">
                <a:solidFill>
                  <a:srgbClr val="EC742E"/>
                </a:solidFill>
              </a:rPr>
              <a:t>和</a:t>
            </a:r>
            <a:r>
              <a:rPr lang="en-US" altLang="zh-CN" sz="5400" b="1" dirty="0">
                <a:solidFill>
                  <a:srgbClr val="EC742E"/>
                </a:solidFill>
              </a:rPr>
              <a:t>Java</a:t>
            </a:r>
            <a:r>
              <a:rPr lang="zh-CN" altLang="en-US" sz="5400" b="1" dirty="0">
                <a:solidFill>
                  <a:srgbClr val="EC742E"/>
                </a:solidFill>
              </a:rPr>
              <a:t>简单对比</a:t>
            </a:r>
            <a:endParaRPr lang="zh-CN" sz="53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定义变量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布尔                           </a:t>
            </a:r>
            <a:r>
              <a:rPr lang="en-US" altLang="zh-CN" dirty="0"/>
              <a:t>$var1 = true;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整数                           </a:t>
            </a:r>
            <a:r>
              <a:rPr lang="en-US" altLang="zh-CN" dirty="0"/>
              <a:t>$var2 = 1;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浮点数                      </a:t>
            </a:r>
            <a:r>
              <a:rPr lang="en-US" altLang="zh-CN" dirty="0"/>
              <a:t> $var3 = 1.2;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字符串                      </a:t>
            </a:r>
            <a:r>
              <a:rPr lang="en-US" altLang="zh-CN" dirty="0"/>
              <a:t> $var4 = '</a:t>
            </a:r>
            <a:r>
              <a:rPr lang="en-US" altLang="zh-CN" dirty="0" err="1"/>
              <a:t>abc</a:t>
            </a:r>
            <a:r>
              <a:rPr lang="en-US" altLang="zh-CN" dirty="0"/>
              <a:t>';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数组                          </a:t>
            </a:r>
            <a:r>
              <a:rPr lang="en-US" altLang="zh-CN" dirty="0"/>
              <a:t> $var5 = [1, 2, 3];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boolean</a:t>
            </a:r>
            <a:r>
              <a:rPr lang="en-US" altLang="zh-CN" dirty="0"/>
              <a:t> var1 = true;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:a16="http://schemas.microsoft.com/office/drawing/2014/main" xmlns="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var2 = 1;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float</a:t>
            </a:r>
            <a:r>
              <a:rPr lang="en-US" altLang="zh-CN" dirty="0"/>
              <a:t> var3 = 1.2f;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String</a:t>
            </a:r>
            <a:r>
              <a:rPr lang="en-US" altLang="zh-CN" dirty="0"/>
              <a:t> var4 = "</a:t>
            </a:r>
            <a:r>
              <a:rPr lang="en-US" altLang="zh-CN" dirty="0" err="1"/>
              <a:t>abc</a:t>
            </a:r>
            <a:r>
              <a:rPr lang="en-US" altLang="zh-CN" dirty="0"/>
              <a:t>";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:a16="http://schemas.microsoft.com/office/drawing/2014/main" xmlns="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int[]</a:t>
            </a:r>
            <a:r>
              <a:rPr lang="en-US" altLang="zh-CN" dirty="0"/>
              <a:t> var5 = {1, 2, 3};</a:t>
            </a:r>
          </a:p>
          <a:p>
            <a:r>
              <a:rPr lang="en-US" altLang="zh-CN" dirty="0">
                <a:solidFill>
                  <a:schemeClr val="accent2"/>
                </a:solidFill>
              </a:rPr>
              <a:t>String[]</a:t>
            </a:r>
            <a:r>
              <a:rPr lang="en-US" altLang="zh-CN" dirty="0"/>
              <a:t> var6 = {"a", "b", "c"};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27D14E2-0E1A-9747-BC11-CAE79C347857}"/>
              </a:ext>
            </a:extLst>
          </p:cNvPr>
          <p:cNvSpPr txBox="1"/>
          <p:nvPr/>
        </p:nvSpPr>
        <p:spPr>
          <a:xfrm>
            <a:off x="276225" y="4774783"/>
            <a:ext cx="559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PHP</a:t>
            </a:r>
            <a:r>
              <a:rPr lang="zh-CN" altLang="en-US" b="1" dirty="0">
                <a:solidFill>
                  <a:schemeClr val="accent2"/>
                </a:solidFill>
              </a:rPr>
              <a:t>太懒了，类型都懒得指定了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6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接口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interface ICalc {</a:t>
            </a:r>
            <a:br>
              <a:rPr lang="en-US" altLang="zh-CN" dirty="0"/>
            </a:br>
            <a:r>
              <a:rPr lang="en-US" altLang="zh-CN" dirty="0"/>
              <a:t>    function add($num1, $num2);</a:t>
            </a:r>
            <a:br>
              <a:rPr lang="en-US" altLang="zh-CN" dirty="0"/>
            </a:br>
            <a:r>
              <a:rPr lang="en-US" altLang="zh-CN" dirty="0"/>
              <a:t>    function subtract($num1, $num2);</a:t>
            </a:r>
            <a:br>
              <a:rPr lang="en-US" altLang="zh-CN" dirty="0"/>
            </a:br>
            <a:r>
              <a:rPr lang="en-US" altLang="zh-CN" dirty="0"/>
              <a:t>}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class CalcImpl implements ICalc {</a:t>
            </a:r>
            <a:br>
              <a:rPr lang="en-US" altLang="zh-CN" dirty="0"/>
            </a:br>
            <a:r>
              <a:rPr lang="en-US" altLang="zh-CN" dirty="0"/>
              <a:t>    function add($num1, $num2) {</a:t>
            </a:r>
            <a:br>
              <a:rPr lang="en-US" altLang="zh-CN" dirty="0"/>
            </a:br>
            <a:r>
              <a:rPr lang="en-US" altLang="zh-CN" dirty="0"/>
              <a:t>        return $num1 + $num2;</a:t>
            </a:r>
            <a:br>
              <a:rPr lang="en-US" altLang="zh-CN" dirty="0"/>
            </a:br>
            <a:r>
              <a:rPr lang="en-US" altLang="zh-CN" dirty="0"/>
              <a:t>    }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function subtract($num1, $num2) {</a:t>
            </a:r>
            <a:br>
              <a:rPr lang="en-US" altLang="zh-CN" dirty="0"/>
            </a:br>
            <a:r>
              <a:rPr lang="en-US" altLang="zh-CN" dirty="0"/>
              <a:t>        return $num1 - $num2;</a:t>
            </a:r>
            <a:br>
              <a:rPr lang="en-US" altLang="zh-CN" dirty="0"/>
            </a:br>
            <a:r>
              <a:rPr lang="en-US" altLang="zh-CN" dirty="0"/>
              <a:t>    }</a:t>
            </a:r>
            <a:br>
              <a:rPr lang="en-US" altLang="zh-CN" dirty="0"/>
            </a:br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public</a:t>
            </a:r>
            <a:r>
              <a:rPr lang="en-US" altLang="zh-CN" dirty="0"/>
              <a:t> </a:t>
            </a:r>
            <a:r>
              <a:rPr lang="en-US" altLang="zh-CN" dirty="0" smtClean="0"/>
              <a:t>interface </a:t>
            </a:r>
            <a:r>
              <a:rPr lang="en-US" altLang="zh-CN" dirty="0"/>
              <a:t>ICalc {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add(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num1,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num2);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subtract(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num1,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num2);</a:t>
            </a:r>
            <a:br>
              <a:rPr lang="en-US" altLang="zh-CN" dirty="0"/>
            </a:br>
            <a:r>
              <a:rPr lang="en-US" altLang="zh-CN" dirty="0"/>
              <a:t>}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public class CalcImpl implements ICalc {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2"/>
                </a:solidFill>
              </a:rPr>
              <a:t>@Override</a:t>
            </a:r>
            <a:br>
              <a:rPr lang="en-US" altLang="zh-CN" dirty="0">
                <a:solidFill>
                  <a:schemeClr val="accent2"/>
                </a:solidFill>
              </a:rPr>
            </a:br>
            <a:r>
              <a:rPr lang="en-US" altLang="zh-CN" dirty="0"/>
              <a:t>    public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add(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num1,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num2) {</a:t>
            </a:r>
            <a:br>
              <a:rPr lang="en-US" altLang="zh-CN" dirty="0"/>
            </a:br>
            <a:r>
              <a:rPr lang="en-US" altLang="zh-CN" dirty="0"/>
              <a:t>        return num1 + num2;</a:t>
            </a:r>
            <a:br>
              <a:rPr lang="en-US" altLang="zh-CN" dirty="0"/>
            </a:br>
            <a:r>
              <a:rPr lang="en-US" altLang="zh-CN" dirty="0"/>
              <a:t>    }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2"/>
                </a:solidFill>
              </a:rPr>
              <a:t>@Override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public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subtract(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num1, </a:t>
            </a:r>
            <a:r>
              <a:rPr lang="en-US" altLang="zh-CN" dirty="0">
                <a:solidFill>
                  <a:schemeClr val="accent2"/>
                </a:solidFill>
              </a:rPr>
              <a:t>int</a:t>
            </a:r>
            <a:r>
              <a:rPr lang="en-US" altLang="zh-CN" dirty="0"/>
              <a:t> num2) {</a:t>
            </a:r>
            <a:br>
              <a:rPr lang="en-US" altLang="zh-CN" dirty="0"/>
            </a:br>
            <a:r>
              <a:rPr lang="en-US" altLang="zh-CN" dirty="0"/>
              <a:t>        return num1 - num2;</a:t>
            </a:r>
            <a:br>
              <a:rPr lang="en-US" altLang="zh-CN" dirty="0"/>
            </a:br>
            <a:r>
              <a:rPr lang="en-US" altLang="zh-CN" dirty="0"/>
              <a:t>    }</a:t>
            </a:r>
            <a:br>
              <a:rPr lang="en-US" altLang="zh-CN" dirty="0"/>
            </a:br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07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抽象类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abstract class AbstractCalc {</a:t>
            </a:r>
            <a:br>
              <a:rPr lang="en" altLang="zh-CN" dirty="0"/>
            </a:br>
            <a:r>
              <a:rPr lang="en" altLang="zh-CN" dirty="0"/>
              <a:t>    public abstract function add($num1, $num2);</a:t>
            </a:r>
            <a:br>
              <a:rPr lang="en" altLang="zh-CN" dirty="0"/>
            </a:br>
            <a:r>
              <a:rPr lang="en" altLang="zh-CN" dirty="0"/>
              <a:t>    public abstract function subtract($num1, $num2);</a:t>
            </a:r>
            <a:br>
              <a:rPr lang="en" altLang="zh-CN" dirty="0"/>
            </a:br>
            <a:r>
              <a:rPr lang="en" altLang="zh-CN" dirty="0"/>
              <a:t>}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class CalcImpl extends AbstractCalc {</a:t>
            </a:r>
            <a:br>
              <a:rPr lang="en" altLang="zh-CN" dirty="0"/>
            </a:br>
            <a:r>
              <a:rPr lang="en" altLang="zh-CN" dirty="0"/>
              <a:t>    function add($num1, $num2) {</a:t>
            </a:r>
            <a:br>
              <a:rPr lang="en" altLang="zh-CN" dirty="0"/>
            </a:br>
            <a:r>
              <a:rPr lang="en" altLang="zh-CN" dirty="0"/>
              <a:t>        return $num1 + $num2;</a:t>
            </a:r>
            <a:br>
              <a:rPr lang="en" altLang="zh-CN" dirty="0"/>
            </a:br>
            <a:r>
              <a:rPr lang="en" altLang="zh-CN" dirty="0"/>
              <a:t>    }</a:t>
            </a:r>
          </a:p>
          <a:p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function subtract($num1, $num2) {</a:t>
            </a:r>
            <a:br>
              <a:rPr lang="en" altLang="zh-CN" dirty="0"/>
            </a:br>
            <a:r>
              <a:rPr lang="en" altLang="zh-CN" dirty="0"/>
              <a:t>        return $num1 - $num2;</a:t>
            </a:r>
            <a:br>
              <a:rPr lang="en" altLang="zh-CN" dirty="0"/>
            </a:br>
            <a:r>
              <a:rPr lang="en" altLang="zh-CN" dirty="0"/>
              <a:t>    }</a:t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>
                <a:solidFill>
                  <a:schemeClr val="accent2"/>
                </a:solidFill>
              </a:rPr>
              <a:t>public</a:t>
            </a:r>
            <a:r>
              <a:rPr lang="en" altLang="zh-CN" dirty="0"/>
              <a:t> abstract class AbstractCalc {</a:t>
            </a:r>
            <a:br>
              <a:rPr lang="en" altLang="zh-CN" dirty="0"/>
            </a:br>
            <a:r>
              <a:rPr lang="en" altLang="zh-CN" dirty="0"/>
              <a:t>    public abstract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add(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num1,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num2);</a:t>
            </a:r>
            <a:br>
              <a:rPr lang="en" altLang="zh-CN" dirty="0"/>
            </a:br>
            <a:r>
              <a:rPr lang="en" altLang="zh-CN" dirty="0"/>
              <a:t>    public abstract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subtract(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num1,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num2);</a:t>
            </a:r>
            <a:br>
              <a:rPr lang="en" altLang="zh-CN" dirty="0"/>
            </a:br>
            <a:r>
              <a:rPr lang="en" altLang="zh-CN" dirty="0"/>
              <a:t>}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>
                <a:solidFill>
                  <a:schemeClr val="accent2"/>
                </a:solidFill>
              </a:rPr>
              <a:t>public</a:t>
            </a:r>
            <a:r>
              <a:rPr lang="en" altLang="zh-CN" dirty="0"/>
              <a:t> class CalcImpl extends AbstractCalc {</a:t>
            </a:r>
            <a:br>
              <a:rPr lang="en" altLang="zh-CN" dirty="0"/>
            </a:br>
            <a:r>
              <a:rPr lang="en" altLang="zh-CN" dirty="0"/>
              <a:t>    </a:t>
            </a:r>
            <a:r>
              <a:rPr lang="en" altLang="zh-CN" dirty="0">
                <a:solidFill>
                  <a:schemeClr val="accent2"/>
                </a:solidFill>
              </a:rPr>
              <a:t>@Override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public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add(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num1,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num2) {</a:t>
            </a:r>
            <a:br>
              <a:rPr lang="en" altLang="zh-CN" dirty="0"/>
            </a:br>
            <a:r>
              <a:rPr lang="en" altLang="zh-CN" dirty="0"/>
              <a:t>        return num1 + num2;</a:t>
            </a:r>
            <a:br>
              <a:rPr lang="en" altLang="zh-CN" dirty="0"/>
            </a:br>
            <a:r>
              <a:rPr lang="en" altLang="zh-CN" dirty="0"/>
              <a:t>    }</a:t>
            </a:r>
          </a:p>
          <a:p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</a:t>
            </a:r>
            <a:r>
              <a:rPr lang="en" altLang="zh-CN" dirty="0">
                <a:solidFill>
                  <a:schemeClr val="accent2"/>
                </a:solidFill>
              </a:rPr>
              <a:t>@Override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public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subtract(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num1, </a:t>
            </a:r>
            <a:r>
              <a:rPr lang="en" altLang="zh-CN" dirty="0">
                <a:solidFill>
                  <a:schemeClr val="accent2"/>
                </a:solidFill>
              </a:rPr>
              <a:t>int</a:t>
            </a:r>
            <a:r>
              <a:rPr lang="en" altLang="zh-CN" dirty="0"/>
              <a:t> num2) {</a:t>
            </a:r>
            <a:br>
              <a:rPr lang="en" altLang="zh-CN" dirty="0"/>
            </a:br>
            <a:r>
              <a:rPr lang="en" altLang="zh-CN" dirty="0"/>
              <a:t>        return num1 - num2;</a:t>
            </a:r>
            <a:br>
              <a:rPr lang="en" altLang="zh-CN" dirty="0"/>
            </a:br>
            <a:r>
              <a:rPr lang="en" altLang="zh-CN" dirty="0"/>
              <a:t>    }</a:t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615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数组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$books = [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'id' =&gt; 1,</a:t>
            </a:r>
            <a:br>
              <a:rPr lang="en" altLang="zh-CN" dirty="0"/>
            </a:br>
            <a:r>
              <a:rPr lang="en" altLang="zh-CN" dirty="0"/>
              <a:t>        'name' =&gt; 'PHP</a:t>
            </a:r>
            <a:r>
              <a:rPr lang="zh-CN" altLang="en-US" dirty="0"/>
              <a:t>核心技术与最佳实践</a:t>
            </a:r>
            <a:r>
              <a:rPr lang="en" altLang="zh-CN" dirty="0"/>
              <a:t>'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],</a:t>
            </a:r>
            <a:br>
              <a:rPr lang="en-US" altLang="zh-CN" dirty="0"/>
            </a:br>
            <a:r>
              <a:rPr lang="en-US" altLang="zh-CN" dirty="0"/>
              <a:t>    [</a:t>
            </a:r>
            <a:br>
              <a:rPr lang="en-US" altLang="zh-CN" dirty="0"/>
            </a:br>
            <a:r>
              <a:rPr lang="en-US" altLang="zh-CN" dirty="0"/>
              <a:t>        </a:t>
            </a:r>
            <a:r>
              <a:rPr lang="en" altLang="zh-CN" dirty="0"/>
              <a:t>'name' =&gt; '</a:t>
            </a:r>
            <a:r>
              <a:rPr lang="zh-CN" altLang="en-US" dirty="0"/>
              <a:t>深入</a:t>
            </a:r>
            <a:r>
              <a:rPr lang="en" altLang="zh-CN" dirty="0"/>
              <a:t>PHP</a:t>
            </a:r>
            <a:r>
              <a:rPr lang="zh-CN" altLang="en-US" dirty="0"/>
              <a:t>：面向对象、模式与实践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100</a:t>
            </a:r>
            <a:br>
              <a:rPr lang="en" altLang="zh-CN" dirty="0"/>
            </a:br>
            <a:r>
              <a:rPr lang="en" altLang="zh-CN" dirty="0"/>
              <a:t>    ],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'id' =&gt; 3,</a:t>
            </a:r>
            <a:br>
              <a:rPr lang="en" altLang="zh-CN" dirty="0"/>
            </a:br>
            <a:r>
              <a:rPr lang="en" altLang="zh-CN" dirty="0"/>
              <a:t>        'name' =&gt; 'PHP7</a:t>
            </a:r>
            <a:r>
              <a:rPr lang="zh-CN" altLang="en-US" dirty="0"/>
              <a:t>内核剖析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55.5</a:t>
            </a:r>
            <a:br>
              <a:rPr lang="en" altLang="zh-CN" dirty="0"/>
            </a:br>
            <a:r>
              <a:rPr lang="en" altLang="zh-CN" dirty="0"/>
              <a:t>    ]</a:t>
            </a:r>
            <a:br>
              <a:rPr lang="en" altLang="zh-CN" dirty="0"/>
            </a:br>
            <a:r>
              <a:rPr lang="en" altLang="zh-CN" dirty="0"/>
              <a:t>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Map&lt;String, Object&gt; book1 = new HashMap&lt;&gt;();</a:t>
            </a:r>
            <a:br>
              <a:rPr lang="en" altLang="zh-CN" dirty="0"/>
            </a:br>
            <a:r>
              <a:rPr lang="en" altLang="zh-CN" dirty="0"/>
              <a:t>book1.put("id", 1);</a:t>
            </a:r>
            <a:br>
              <a:rPr lang="en" altLang="zh-CN" dirty="0"/>
            </a:br>
            <a:r>
              <a:rPr lang="en" altLang="zh-CN" dirty="0"/>
              <a:t>book1.put("name", "Java</a:t>
            </a:r>
            <a:r>
              <a:rPr lang="zh-CN" altLang="en-US" dirty="0"/>
              <a:t>核心技术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" altLang="zh-CN" dirty="0"/>
              <a:t>Map&lt;String, Object&gt; book2 = new HashMap&lt;&gt;();</a:t>
            </a:r>
            <a:br>
              <a:rPr lang="en" altLang="zh-CN" dirty="0"/>
            </a:br>
            <a:r>
              <a:rPr lang="en" altLang="zh-CN" dirty="0"/>
              <a:t>book2.put("name", "Java</a:t>
            </a:r>
            <a:r>
              <a:rPr lang="zh-CN" altLang="en-US" dirty="0"/>
              <a:t>编程思想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" altLang="zh-CN" dirty="0"/>
              <a:t>book2.put("price", 108);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Map&lt;String, Object&gt; book3 = new HashMap&lt;&gt;();</a:t>
            </a:r>
            <a:br>
              <a:rPr lang="en" altLang="zh-CN" dirty="0"/>
            </a:br>
            <a:r>
              <a:rPr lang="en" altLang="zh-CN" dirty="0"/>
              <a:t>book3.put("id", 3);</a:t>
            </a:r>
            <a:br>
              <a:rPr lang="en" altLang="zh-CN" dirty="0"/>
            </a:br>
            <a:r>
              <a:rPr lang="en" altLang="zh-CN" dirty="0"/>
              <a:t>book3.put("name", "Java</a:t>
            </a:r>
            <a:r>
              <a:rPr lang="zh-CN" altLang="en-US" dirty="0"/>
              <a:t>并发编程实战</a:t>
            </a:r>
            <a:r>
              <a:rPr lang="en-US" altLang="zh-CN" dirty="0"/>
              <a:t>");</a:t>
            </a:r>
            <a:br>
              <a:rPr lang="en-US" altLang="zh-CN" dirty="0"/>
            </a:br>
            <a:r>
              <a:rPr lang="en" altLang="zh-CN" dirty="0"/>
              <a:t>book3.put("price", 47.5);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List&lt;Map&lt;String, Object&gt;&gt; books = new ArrayList&lt;&gt;();</a:t>
            </a:r>
            <a:br>
              <a:rPr lang="en" altLang="zh-CN" dirty="0"/>
            </a:br>
            <a:r>
              <a:rPr lang="en" altLang="zh-CN" dirty="0"/>
              <a:t>books.add(book1);</a:t>
            </a:r>
            <a:br>
              <a:rPr lang="en" altLang="zh-CN" dirty="0"/>
            </a:br>
            <a:r>
              <a:rPr lang="en" altLang="zh-CN" dirty="0"/>
              <a:t>books.add(book2);</a:t>
            </a:r>
            <a:br>
              <a:rPr lang="en" altLang="zh-CN" dirty="0"/>
            </a:br>
            <a:r>
              <a:rPr lang="en" altLang="zh-CN" dirty="0"/>
              <a:t>books.add(book3);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8512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复杂数组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$books = [</a:t>
            </a:r>
            <a:br>
              <a:rPr lang="en" altLang="zh-CN" dirty="0"/>
            </a:br>
            <a:r>
              <a:rPr lang="en" altLang="zh-CN" dirty="0"/>
              <a:t>    1 =&gt; [</a:t>
            </a:r>
            <a:br>
              <a:rPr lang="en" altLang="zh-CN" dirty="0"/>
            </a:br>
            <a:r>
              <a:rPr lang="en" altLang="zh-CN" dirty="0"/>
              <a:t>        1,</a:t>
            </a:r>
            <a:br>
              <a:rPr lang="en" altLang="zh-CN" dirty="0"/>
            </a:br>
            <a:r>
              <a:rPr lang="en" altLang="zh-CN" dirty="0"/>
              <a:t>        'name' =&gt; 'PHP</a:t>
            </a:r>
            <a:r>
              <a:rPr lang="zh-CN" altLang="en-US" dirty="0"/>
              <a:t>核心技术与最佳实践</a:t>
            </a:r>
            <a:r>
              <a:rPr lang="en" altLang="zh-CN" dirty="0"/>
              <a:t>'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   ],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en" altLang="zh-CN" dirty="0"/>
              <a:t>'</a:t>
            </a:r>
            <a:r>
              <a:rPr lang="zh-CN" altLang="en-US" dirty="0"/>
              <a:t>深入</a:t>
            </a:r>
            <a:r>
              <a:rPr lang="en" altLang="zh-CN" dirty="0"/>
              <a:t>PHP' =&gt; [</a:t>
            </a:r>
            <a:br>
              <a:rPr lang="en" altLang="zh-CN" dirty="0"/>
            </a:br>
            <a:r>
              <a:rPr lang="en" altLang="zh-CN" dirty="0"/>
              <a:t>        '</a:t>
            </a:r>
            <a:r>
              <a:rPr lang="zh-CN" altLang="en-US" dirty="0"/>
              <a:t>深入</a:t>
            </a:r>
            <a:r>
              <a:rPr lang="en" altLang="zh-CN" dirty="0"/>
              <a:t>PHP</a:t>
            </a:r>
            <a:r>
              <a:rPr lang="zh-CN" altLang="en-US" dirty="0"/>
              <a:t>：面向对象、模式与实践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'</a:t>
            </a:r>
            <a:r>
              <a:rPr lang="en" altLang="zh-CN" dirty="0"/>
              <a:t>price' =&gt; 100</a:t>
            </a:r>
            <a:br>
              <a:rPr lang="en" altLang="zh-CN" dirty="0"/>
            </a:br>
            <a:r>
              <a:rPr lang="en" altLang="zh-CN" dirty="0"/>
              <a:t>    ],</a:t>
            </a:r>
            <a:br>
              <a:rPr lang="en" altLang="zh-CN" dirty="0"/>
            </a:br>
            <a:r>
              <a:rPr lang="en" altLang="zh-CN" dirty="0"/>
              <a:t>    [</a:t>
            </a:r>
            <a:br>
              <a:rPr lang="en" altLang="zh-CN" dirty="0"/>
            </a:br>
            <a:r>
              <a:rPr lang="en" altLang="zh-CN" dirty="0"/>
              <a:t>        </a:t>
            </a:r>
            <a:r>
              <a:rPr lang="en" altLang="zh-CN" dirty="0" smtClean="0"/>
              <a:t>[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            3,</a:t>
            </a:r>
            <a:br>
              <a:rPr lang="en" altLang="zh-CN" dirty="0"/>
            </a:br>
            <a:r>
              <a:rPr lang="en" altLang="zh-CN" dirty="0"/>
              <a:t>            'name' =&gt; 'PHP7</a:t>
            </a:r>
            <a:r>
              <a:rPr lang="zh-CN" altLang="en-US" dirty="0"/>
              <a:t>内核剖析</a:t>
            </a:r>
            <a:r>
              <a:rPr lang="en-US" altLang="zh-CN" dirty="0"/>
              <a:t>',</a:t>
            </a:r>
            <a:br>
              <a:rPr lang="en-US" altLang="zh-CN" dirty="0"/>
            </a:br>
            <a:r>
              <a:rPr lang="en-US" altLang="zh-CN" dirty="0"/>
              <a:t>            55.5</a:t>
            </a:r>
            <a:br>
              <a:rPr lang="en-US" altLang="zh-CN" dirty="0"/>
            </a:br>
            <a:r>
              <a:rPr lang="en-US" altLang="zh-CN" dirty="0"/>
              <a:t>        ],</a:t>
            </a:r>
            <a:br>
              <a:rPr lang="en-US" altLang="zh-CN" dirty="0"/>
            </a:br>
            <a:r>
              <a:rPr lang="en-US" altLang="zh-CN" dirty="0"/>
              <a:t>        ['</a:t>
            </a:r>
            <a:r>
              <a:rPr lang="en" altLang="zh-CN" dirty="0"/>
              <a:t>PHP</a:t>
            </a:r>
            <a:r>
              <a:rPr lang="zh-CN" altLang="en-US" dirty="0"/>
              <a:t>安全之道</a:t>
            </a:r>
            <a:r>
              <a:rPr lang="en" altLang="zh-CN" dirty="0"/>
              <a:t>'</a:t>
            </a:r>
            <a:r>
              <a:rPr lang="en-US" altLang="zh-CN" dirty="0"/>
              <a:t>, 62]</a:t>
            </a:r>
            <a:br>
              <a:rPr lang="en-US" altLang="zh-CN" dirty="0"/>
            </a:br>
            <a:r>
              <a:rPr lang="en-US" altLang="zh-CN" dirty="0"/>
              <a:t>    ]</a:t>
            </a:r>
            <a:br>
              <a:rPr lang="en-US" altLang="zh-CN" dirty="0"/>
            </a:br>
            <a:r>
              <a:rPr lang="en-US" altLang="zh-CN" dirty="0"/>
              <a:t>];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73" name="文本框 1">
            <a:extLst>
              <a:ext uri="{FF2B5EF4-FFF2-40B4-BE49-F238E27FC236}">
                <a16:creationId xmlns:a16="http://schemas.microsoft.com/office/drawing/2014/main" xmlns="" id="{DAEE1118-288B-6440-A7C8-E6683A911A34}"/>
              </a:ext>
            </a:extLst>
          </p:cNvPr>
          <p:cNvSpPr txBox="1"/>
          <p:nvPr/>
        </p:nvSpPr>
        <p:spPr>
          <a:xfrm>
            <a:off x="6364771" y="524699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这个需求实现不了</a:t>
            </a:r>
          </a:p>
        </p:txBody>
      </p:sp>
      <p:sp>
        <p:nvSpPr>
          <p:cNvPr id="74" name="文本框 1">
            <a:extLst>
              <a:ext uri="{FF2B5EF4-FFF2-40B4-BE49-F238E27FC236}">
                <a16:creationId xmlns:a16="http://schemas.microsoft.com/office/drawing/2014/main" xmlns="" id="{8849D90D-D3EA-9643-A516-32829C12027D}"/>
              </a:ext>
            </a:extLst>
          </p:cNvPr>
          <p:cNvSpPr txBox="1"/>
          <p:nvPr/>
        </p:nvSpPr>
        <p:spPr>
          <a:xfrm>
            <a:off x="6364770" y="576737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好吧，我想想，先评审，再排期吧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B3F7E83-3404-EE43-8E8C-ADC6E8208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98" y="1560300"/>
            <a:ext cx="25273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1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同时下载</a:t>
            </a:r>
            <a:r>
              <a:rPr lang="en-US" altLang="zh-CN" sz="2400" b="1" dirty="0">
                <a:solidFill>
                  <a:schemeClr val="accent2"/>
                </a:solidFill>
              </a:rPr>
              <a:t>8</a:t>
            </a:r>
            <a:r>
              <a:rPr lang="zh-CN" altLang="en-US" sz="2400" b="1" dirty="0">
                <a:solidFill>
                  <a:schemeClr val="accent2"/>
                </a:solidFill>
              </a:rPr>
              <a:t>首歌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暂未用过线程。大家有空研究下。</a:t>
            </a:r>
            <a:endParaRPr lang="en-US" altLang="zh-CN" dirty="0"/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目前能想到的方案：</a:t>
            </a:r>
            <a:r>
              <a:rPr lang="en" altLang="zh-CN" dirty="0"/>
              <a:t>curl_multi</a:t>
            </a:r>
            <a:r>
              <a:rPr lang="zh-CN" altLang="en" dirty="0"/>
              <a:t>同时调</a:t>
            </a:r>
            <a:r>
              <a:rPr lang="zh-CN" altLang="en-US" dirty="0"/>
              <a:t>下面</a:t>
            </a:r>
            <a:r>
              <a:rPr lang="en-US" altLang="zh-CN" dirty="0"/>
              <a:t>8</a:t>
            </a:r>
            <a:r>
              <a:rPr lang="zh-CN" altLang="en-US" dirty="0"/>
              <a:t>个接口</a:t>
            </a:r>
            <a:endParaRPr lang="en-US" altLang="zh-CN" dirty="0"/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晴天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稻香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夜曲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安静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青花瓷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东风破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等你下课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br>
              <a:rPr lang="en" altLang="zh-CN" i="1" dirty="0"/>
            </a:br>
            <a:r>
              <a:rPr lang="en" altLang="zh-CN" i="1" dirty="0"/>
              <a:t>download</a:t>
            </a:r>
            <a:r>
              <a:rPr lang="en" altLang="zh-CN" dirty="0"/>
              <a:t>.</a:t>
            </a:r>
            <a:r>
              <a:rPr lang="en" altLang="zh-CN" i="1" dirty="0"/>
              <a:t>php</a:t>
            </a:r>
            <a:r>
              <a:rPr lang="en" altLang="zh-CN" dirty="0"/>
              <a:t>?path=</a:t>
            </a:r>
            <a:r>
              <a:rPr lang="zh-CN" altLang="en-US" i="1" dirty="0"/>
              <a:t>爱在西元前</a:t>
            </a:r>
            <a:r>
              <a:rPr lang="en-US" altLang="zh-CN" dirty="0"/>
              <a:t>.</a:t>
            </a:r>
            <a:r>
              <a:rPr lang="en" altLang="zh-CN" i="1" dirty="0"/>
              <a:t>mp3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List&lt;String&gt; paths = new ArrayList&lt;&gt;();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晴天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稻香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夜曲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安静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青花瓷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东风破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等你下课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>paths.add("</a:t>
            </a:r>
            <a:r>
              <a:rPr lang="zh-CN" altLang="en-US" dirty="0"/>
              <a:t>爱在西元前</a:t>
            </a:r>
            <a:r>
              <a:rPr lang="en-US" altLang="zh-CN" dirty="0"/>
              <a:t>.</a:t>
            </a:r>
            <a:r>
              <a:rPr lang="en" altLang="zh-CN" dirty="0"/>
              <a:t>mp3");</a:t>
            </a:r>
            <a:br>
              <a:rPr lang="en" altLang="zh-CN" dirty="0"/>
            </a:b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for (String fileName : paths) {</a:t>
            </a:r>
            <a:br>
              <a:rPr lang="en" altLang="zh-CN" dirty="0"/>
            </a:br>
            <a:r>
              <a:rPr lang="en" altLang="zh-CN" dirty="0"/>
              <a:t>    new Thread(() -&gt; </a:t>
            </a:r>
            <a:r>
              <a:rPr lang="en" altLang="zh-CN" i="1" dirty="0"/>
              <a:t>download</a:t>
            </a:r>
            <a:r>
              <a:rPr lang="en" altLang="zh-CN" dirty="0"/>
              <a:t>(fileName</a:t>
            </a:r>
            <a:r>
              <a:rPr lang="en" altLang="zh-CN" dirty="0" smtClean="0"/>
              <a:t>))</a:t>
            </a:r>
            <a:r>
              <a:rPr lang="en-US" altLang="zh-CN" dirty="0" smtClean="0"/>
              <a:t>.</a:t>
            </a:r>
            <a:r>
              <a:rPr lang="en-US" altLang="zh-CN" dirty="0"/>
              <a:t>start()</a:t>
            </a:r>
            <a:r>
              <a:rPr lang="en" altLang="zh-CN" dirty="0" smtClean="0"/>
              <a:t>;</a:t>
            </a:r>
            <a:r>
              <a:rPr lang="en" altLang="zh-CN" dirty="0"/>
              <a:t/>
            </a:r>
            <a:br>
              <a:rPr lang="en" altLang="zh-CN" dirty="0"/>
            </a:br>
            <a:r>
              <a:rPr lang="en" altLang="zh-CN" dirty="0"/>
              <a:t>}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9D24C69-437A-DD45-9510-0CE41B89A264}"/>
              </a:ext>
            </a:extLst>
          </p:cNvPr>
          <p:cNvSpPr txBox="1"/>
          <p:nvPr/>
        </p:nvSpPr>
        <p:spPr>
          <a:xfrm>
            <a:off x="262370" y="5054172"/>
            <a:ext cx="5594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2"/>
                </a:solidFill>
              </a:rPr>
              <a:t>👆   </a:t>
            </a:r>
            <a:r>
              <a:rPr lang="zh-CN" altLang="en-US" b="1" dirty="0" smtClean="0">
                <a:solidFill>
                  <a:schemeClr val="accent2"/>
                </a:solidFill>
              </a:rPr>
              <a:t>方案</a:t>
            </a:r>
            <a:r>
              <a:rPr lang="zh-CN" altLang="en-US" b="1" dirty="0">
                <a:solidFill>
                  <a:schemeClr val="accent2"/>
                </a:solidFill>
              </a:rPr>
              <a:t>太繁琐，大家有什么好办法？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53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公司当前常用框架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                           </a:t>
            </a:r>
            <a:r>
              <a:rPr lang="en-US" altLang="zh-CN" dirty="0"/>
              <a:t>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构建                           </a:t>
            </a:r>
            <a:r>
              <a:rPr lang="en-US" altLang="zh-CN" dirty="0"/>
              <a:t>composer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基础框架                  </a:t>
            </a:r>
            <a:r>
              <a:rPr lang="en" altLang="zh-CN" dirty="0"/>
              <a:t>laravel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json</a:t>
            </a:r>
            <a:r>
              <a:rPr lang="zh-CN" altLang="en-US" dirty="0"/>
              <a:t>                            </a:t>
            </a:r>
            <a:r>
              <a:rPr lang="en-US" altLang="zh-CN" dirty="0"/>
              <a:t>PHP</a:t>
            </a:r>
            <a:r>
              <a:rPr lang="zh-CN" altLang="en-US" dirty="0"/>
              <a:t>自带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数据库</a:t>
            </a:r>
            <a:r>
              <a:rPr lang="en-US" altLang="zh-CN" dirty="0"/>
              <a:t>                      PDO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dirty="0"/>
              <a:t>redis                          </a:t>
            </a:r>
            <a:r>
              <a:rPr lang="en-US" altLang="zh-CN" dirty="0"/>
              <a:t>predis</a:t>
            </a:r>
            <a:r>
              <a:rPr lang="zh-CN" altLang="en-US" dirty="0"/>
              <a:t>、</a:t>
            </a:r>
            <a:r>
              <a:rPr lang="en-US" altLang="zh-CN" dirty="0"/>
              <a:t>illuminate-redis</a:t>
            </a:r>
            <a:endParaRPr lang="zh-CN" altLang="en-US" dirty="0"/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日志</a:t>
            </a:r>
            <a:r>
              <a:rPr lang="en-US" altLang="zh-CN" dirty="0"/>
              <a:t>                          illuminate-log</a:t>
            </a:r>
            <a:endParaRPr lang="zh-CN" altLang="en-US" dirty="0"/>
          </a:p>
        </p:txBody>
      </p:sp>
      <p:sp>
        <p:nvSpPr>
          <p:cNvPr id="50" name="文本框 1">
            <a:extLst>
              <a:ext uri="{FF2B5EF4-FFF2-40B4-BE49-F238E27FC236}">
                <a16:creationId xmlns:a16="http://schemas.microsoft.com/office/drawing/2014/main" xmlns="" id="{3F9611EF-809E-2549-9ECB-47065BC350D6}"/>
              </a:ext>
            </a:extLst>
          </p:cNvPr>
          <p:cNvSpPr txBox="1"/>
          <p:nvPr/>
        </p:nvSpPr>
        <p:spPr>
          <a:xfrm>
            <a:off x="262972" y="470578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二级缓存</a:t>
            </a:r>
            <a:r>
              <a:rPr lang="en-US" altLang="zh-CN" dirty="0"/>
              <a:t>                 </a:t>
            </a:r>
            <a:r>
              <a:rPr lang="zh-CN" altLang="en-US" dirty="0"/>
              <a:t>通常用文件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maven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:a16="http://schemas.microsoft.com/office/drawing/2014/main" xmlns="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springboot + mybatis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fastjson</a:t>
            </a:r>
            <a:r>
              <a:rPr lang="zh-CN" altLang="en-US" dirty="0"/>
              <a:t>、</a:t>
            </a:r>
            <a:r>
              <a:rPr lang="en-US" altLang="zh-CN" dirty="0"/>
              <a:t>gson</a:t>
            </a:r>
            <a:r>
              <a:rPr lang="zh-CN" altLang="en-US" dirty="0"/>
              <a:t>、</a:t>
            </a:r>
            <a:r>
              <a:rPr lang="en-US" altLang="zh-CN" dirty="0"/>
              <a:t>jackson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JDBC + druid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:a16="http://schemas.microsoft.com/office/drawing/2014/main" xmlns="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jedis + lettuce</a:t>
            </a:r>
            <a:endParaRPr lang="zh-CN" altLang="en-US" dirty="0"/>
          </a:p>
        </p:txBody>
      </p:sp>
      <p:sp>
        <p:nvSpPr>
          <p:cNvPr id="71" name="文本框 1">
            <a:extLst>
              <a:ext uri="{FF2B5EF4-FFF2-40B4-BE49-F238E27FC236}">
                <a16:creationId xmlns:a16="http://schemas.microsoft.com/office/drawing/2014/main" xmlns="" id="{B25469CA-5727-5E4F-A79F-ED8776FA02A3}"/>
              </a:ext>
            </a:extLst>
          </p:cNvPr>
          <p:cNvSpPr txBox="1"/>
          <p:nvPr/>
        </p:nvSpPr>
        <p:spPr>
          <a:xfrm>
            <a:off x="6364771" y="417973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logback</a:t>
            </a:r>
            <a:endParaRPr lang="zh-CN" altLang="en-US" dirty="0"/>
          </a:p>
        </p:txBody>
      </p:sp>
      <p:sp>
        <p:nvSpPr>
          <p:cNvPr id="72" name="文本框 1">
            <a:extLst>
              <a:ext uri="{FF2B5EF4-FFF2-40B4-BE49-F238E27FC236}">
                <a16:creationId xmlns:a16="http://schemas.microsoft.com/office/drawing/2014/main" xmlns="" id="{137A1497-CD5F-534C-923D-3238B16C4CA8}"/>
              </a:ext>
            </a:extLst>
          </p:cNvPr>
          <p:cNvSpPr txBox="1"/>
          <p:nvPr/>
        </p:nvSpPr>
        <p:spPr>
          <a:xfrm>
            <a:off x="6364771" y="471336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guava</a:t>
            </a:r>
            <a:endParaRPr lang="zh-CN" altLang="en-US" dirty="0"/>
          </a:p>
        </p:txBody>
      </p:sp>
      <p:sp>
        <p:nvSpPr>
          <p:cNvPr id="22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0" y="552706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accent2"/>
                </a:solidFill>
              </a:rPr>
              <a:t>简易</a:t>
            </a:r>
            <a:r>
              <a:rPr lang="zh-CN" altLang="en-US" b="1" dirty="0">
                <a:solidFill>
                  <a:schemeClr val="accent2"/>
                </a:solidFill>
              </a:rPr>
              <a:t>项目</a:t>
            </a:r>
            <a:r>
              <a:rPr lang="zh-CN" altLang="en-US" b="1" dirty="0" smtClean="0">
                <a:solidFill>
                  <a:schemeClr val="accent2"/>
                </a:solidFill>
              </a:rPr>
              <a:t>：</a:t>
            </a:r>
            <a:r>
              <a:rPr lang="en-US" altLang="zh-CN" b="1" dirty="0">
                <a:solidFill>
                  <a:schemeClr val="accent2"/>
                </a:solidFill>
              </a:rPr>
              <a:t>https://</a:t>
            </a:r>
            <a:r>
              <a:rPr lang="en-US" altLang="zh-CN" b="1" dirty="0" smtClean="0">
                <a:solidFill>
                  <a:schemeClr val="accent2"/>
                </a:solidFill>
              </a:rPr>
              <a:t>git.zmcms.cn/study-java/demo2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40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5483" y="2967335"/>
            <a:ext cx="4511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欢迎提问，可以任意问题。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温馨提示：私下提问收费（注：美女免费）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133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462530"/>
            <a:ext cx="4380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78120" y="3851910"/>
            <a:ext cx="2410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主讲人：宋欢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作者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PHP</a:t>
            </a:r>
            <a:r>
              <a:rPr lang="zh-CN" altLang="en-US" dirty="0" smtClean="0"/>
              <a:t>之父</a:t>
            </a:r>
            <a:r>
              <a:rPr lang="zh-CN" altLang="en-US" dirty="0"/>
              <a:t>：</a:t>
            </a:r>
            <a:r>
              <a:rPr lang="zh-CN" altLang="en-US" dirty="0" smtClean="0"/>
              <a:t>拉斯马斯</a:t>
            </a:r>
            <a:r>
              <a:rPr lang="en-US" altLang="zh-CN" dirty="0"/>
              <a:t>·</a:t>
            </a:r>
            <a:r>
              <a:rPr lang="zh-CN" altLang="en-US" dirty="0" smtClean="0"/>
              <a:t>勒德尔夫（</a:t>
            </a:r>
            <a:r>
              <a:rPr lang="en-US" altLang="zh-CN" dirty="0" err="1" smtClean="0"/>
              <a:t>Rasmus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Lerdorf</a:t>
            </a:r>
            <a:r>
              <a:rPr lang="zh-CN" altLang="en-US" dirty="0"/>
              <a:t>）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Java</a:t>
            </a:r>
            <a:r>
              <a:rPr lang="zh-CN" altLang="en-US" dirty="0" smtClean="0"/>
              <a:t>之父：</a:t>
            </a:r>
            <a:r>
              <a:rPr lang="zh-CN" altLang="en-US" dirty="0"/>
              <a:t>詹姆斯</a:t>
            </a:r>
            <a:r>
              <a:rPr lang="en-US" altLang="zh-CN" dirty="0"/>
              <a:t>·</a:t>
            </a:r>
            <a:r>
              <a:rPr lang="zh-CN" altLang="en-US" dirty="0" smtClean="0"/>
              <a:t>高斯林（</a:t>
            </a:r>
            <a:r>
              <a:rPr lang="en-US" altLang="zh-CN" dirty="0"/>
              <a:t>James Gosling</a:t>
            </a:r>
            <a:r>
              <a:rPr lang="zh-CN" altLang="en-US" dirty="0"/>
              <a:t>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" y="1887522"/>
            <a:ext cx="4776132" cy="35820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60" y="1887523"/>
            <a:ext cx="5384710" cy="35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历程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日，</a:t>
            </a:r>
            <a:r>
              <a:rPr lang="en-US" altLang="zh-CN" dirty="0"/>
              <a:t>PHP 1.0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1996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月，</a:t>
            </a:r>
            <a:r>
              <a:rPr lang="en-US" altLang="zh-CN" dirty="0"/>
              <a:t>PHP 2.0</a:t>
            </a:r>
            <a:endParaRPr lang="zh-CN" altLang="en-US" dirty="0"/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1998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月，</a:t>
            </a:r>
            <a:r>
              <a:rPr lang="en-US" altLang="zh-CN" dirty="0"/>
              <a:t>PHP 3.0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月，</a:t>
            </a:r>
            <a:r>
              <a:rPr lang="en-US" altLang="zh-CN" dirty="0"/>
              <a:t>PHP 4.0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2004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月，</a:t>
            </a:r>
            <a:r>
              <a:rPr lang="en-US" altLang="zh-CN" dirty="0"/>
              <a:t>PHP 5.0</a:t>
            </a:r>
            <a:endParaRPr lang="zh-CN" altLang="en-US" dirty="0"/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未发布，</a:t>
            </a:r>
            <a:r>
              <a:rPr lang="en-US" altLang="zh-CN" dirty="0"/>
              <a:t>PHP 6.0</a:t>
            </a:r>
            <a:endParaRPr lang="zh-CN" altLang="en-US" dirty="0"/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7.0</a:t>
            </a:r>
            <a:endParaRPr lang="zh-CN" altLang="en-US" dirty="0"/>
          </a:p>
        </p:txBody>
      </p:sp>
      <p:sp>
        <p:nvSpPr>
          <p:cNvPr id="50" name="文本框 1">
            <a:extLst>
              <a:ext uri="{FF2B5EF4-FFF2-40B4-BE49-F238E27FC236}">
                <a16:creationId xmlns:a16="http://schemas.microsoft.com/office/drawing/2014/main" xmlns="" id="{3F9611EF-809E-2549-9ECB-47065BC350D6}"/>
              </a:ext>
            </a:extLst>
          </p:cNvPr>
          <p:cNvSpPr txBox="1"/>
          <p:nvPr/>
        </p:nvSpPr>
        <p:spPr>
          <a:xfrm>
            <a:off x="262972" y="470578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2016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7.1</a:t>
            </a:r>
            <a:endParaRPr lang="zh-CN" altLang="en-US" dirty="0"/>
          </a:p>
        </p:txBody>
      </p:sp>
      <p:sp>
        <p:nvSpPr>
          <p:cNvPr id="51" name="文本框 1">
            <a:extLst>
              <a:ext uri="{FF2B5EF4-FFF2-40B4-BE49-F238E27FC236}">
                <a16:creationId xmlns:a16="http://schemas.microsoft.com/office/drawing/2014/main" xmlns="" id="{6298EC26-DF27-2645-A98C-BAA9FF4DA286}"/>
              </a:ext>
            </a:extLst>
          </p:cNvPr>
          <p:cNvSpPr txBox="1"/>
          <p:nvPr/>
        </p:nvSpPr>
        <p:spPr>
          <a:xfrm>
            <a:off x="262972" y="523941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月，</a:t>
            </a:r>
            <a:r>
              <a:rPr lang="en-US" altLang="zh-CN" dirty="0"/>
              <a:t>PHP 7.2</a:t>
            </a:r>
            <a:endParaRPr lang="zh-CN" altLang="en-US" dirty="0"/>
          </a:p>
        </p:txBody>
      </p:sp>
      <p:sp>
        <p:nvSpPr>
          <p:cNvPr id="52" name="文本框 1">
            <a:extLst>
              <a:ext uri="{FF2B5EF4-FFF2-40B4-BE49-F238E27FC236}">
                <a16:creationId xmlns:a16="http://schemas.microsoft.com/office/drawing/2014/main" xmlns="" id="{38CCA337-9CCF-5C48-9A27-FDCF020E57C3}"/>
              </a:ext>
            </a:extLst>
          </p:cNvPr>
          <p:cNvSpPr txBox="1"/>
          <p:nvPr/>
        </p:nvSpPr>
        <p:spPr>
          <a:xfrm>
            <a:off x="262971" y="575979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月，</a:t>
            </a:r>
            <a:r>
              <a:rPr lang="en-US" altLang="zh-CN" dirty="0"/>
              <a:t>PHP 7.3</a:t>
            </a:r>
            <a:endParaRPr lang="zh-CN" altLang="en-US" dirty="0"/>
          </a:p>
        </p:txBody>
      </p:sp>
      <p:sp>
        <p:nvSpPr>
          <p:cNvPr id="53" name="文本框 1">
            <a:extLst>
              <a:ext uri="{FF2B5EF4-FFF2-40B4-BE49-F238E27FC236}">
                <a16:creationId xmlns:a16="http://schemas.microsoft.com/office/drawing/2014/main" xmlns="" id="{3039E553-4BBF-A74A-A62F-0774F24B4404}"/>
              </a:ext>
            </a:extLst>
          </p:cNvPr>
          <p:cNvSpPr txBox="1"/>
          <p:nvPr/>
        </p:nvSpPr>
        <p:spPr>
          <a:xfrm>
            <a:off x="262971" y="628017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11</a:t>
            </a:r>
            <a:r>
              <a:rPr lang="zh-CN" altLang="en-US" dirty="0"/>
              <a:t>月，</a:t>
            </a:r>
            <a:r>
              <a:rPr lang="en-US" altLang="zh-CN" dirty="0"/>
              <a:t>PHP 7.4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23</a:t>
            </a:r>
            <a:r>
              <a:rPr lang="zh-CN" altLang="en-US" dirty="0"/>
              <a:t>日，</a:t>
            </a:r>
            <a:r>
              <a:rPr lang="en-US" altLang="zh-CN" dirty="0"/>
              <a:t>Java</a:t>
            </a:r>
            <a:r>
              <a:rPr lang="zh-CN" altLang="en-US" dirty="0"/>
              <a:t>语言诞生</a:t>
            </a:r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1996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月，</a:t>
            </a:r>
            <a:r>
              <a:rPr lang="en-US" altLang="zh-CN" dirty="0"/>
              <a:t>JDK 1.0</a:t>
            </a:r>
            <a:endParaRPr lang="zh-CN" altLang="en-US" dirty="0"/>
          </a:p>
        </p:txBody>
      </p:sp>
      <p:sp>
        <p:nvSpPr>
          <p:cNvPr id="67" name="文本框 1">
            <a:extLst>
              <a:ext uri="{FF2B5EF4-FFF2-40B4-BE49-F238E27FC236}">
                <a16:creationId xmlns:a16="http://schemas.microsoft.com/office/drawing/2014/main" xmlns="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日，</a:t>
            </a:r>
            <a:r>
              <a:rPr lang="en-US" altLang="zh-CN" dirty="0"/>
              <a:t>JDK 1.3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  <a:r>
              <a:rPr lang="en-US" altLang="zh-CN" dirty="0"/>
              <a:t>29</a:t>
            </a:r>
            <a:r>
              <a:rPr lang="zh-CN" altLang="en-US" dirty="0"/>
              <a:t>日，</a:t>
            </a:r>
            <a:r>
              <a:rPr lang="en-US" altLang="zh-CN" dirty="0"/>
              <a:t>JDK 1.4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2004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J2SE 1.5</a:t>
            </a:r>
            <a:endParaRPr lang="zh-CN" altLang="en-US" dirty="0"/>
          </a:p>
        </p:txBody>
      </p:sp>
      <p:sp>
        <p:nvSpPr>
          <p:cNvPr id="70" name="文本框 1">
            <a:extLst>
              <a:ext uri="{FF2B5EF4-FFF2-40B4-BE49-F238E27FC236}">
                <a16:creationId xmlns:a16="http://schemas.microsoft.com/office/drawing/2014/main" xmlns="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dirty="0"/>
              <a:t>2006</a:t>
            </a:r>
            <a:r>
              <a:rPr lang="zh-CN" altLang="da-DK" dirty="0"/>
              <a:t>年</a:t>
            </a:r>
            <a:r>
              <a:rPr lang="da-DK" altLang="zh-CN" dirty="0"/>
              <a:t>12</a:t>
            </a:r>
            <a:r>
              <a:rPr lang="zh-CN" altLang="da-DK" dirty="0"/>
              <a:t>月，</a:t>
            </a:r>
            <a:r>
              <a:rPr lang="da-DK" altLang="zh-CN" dirty="0"/>
              <a:t>JRE 6.0</a:t>
            </a:r>
            <a:endParaRPr lang="zh-CN" altLang="en-US" dirty="0"/>
          </a:p>
        </p:txBody>
      </p:sp>
      <p:sp>
        <p:nvSpPr>
          <p:cNvPr id="71" name="文本框 1">
            <a:extLst>
              <a:ext uri="{FF2B5EF4-FFF2-40B4-BE49-F238E27FC236}">
                <a16:creationId xmlns:a16="http://schemas.microsoft.com/office/drawing/2014/main" xmlns="" id="{B25469CA-5727-5E4F-A79F-ED8776FA02A3}"/>
              </a:ext>
            </a:extLst>
          </p:cNvPr>
          <p:cNvSpPr txBox="1"/>
          <p:nvPr/>
        </p:nvSpPr>
        <p:spPr>
          <a:xfrm>
            <a:off x="6364771" y="417973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2011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月，</a:t>
            </a:r>
            <a:r>
              <a:rPr lang="en-US" altLang="zh-CN" dirty="0"/>
              <a:t>Java SE 7</a:t>
            </a:r>
            <a:endParaRPr lang="zh-CN" altLang="en-US" dirty="0"/>
          </a:p>
        </p:txBody>
      </p:sp>
      <p:sp>
        <p:nvSpPr>
          <p:cNvPr id="72" name="文本框 1">
            <a:extLst>
              <a:ext uri="{FF2B5EF4-FFF2-40B4-BE49-F238E27FC236}">
                <a16:creationId xmlns:a16="http://schemas.microsoft.com/office/drawing/2014/main" xmlns="" id="{137A1497-CD5F-534C-923D-3238B16C4CA8}"/>
              </a:ext>
            </a:extLst>
          </p:cNvPr>
          <p:cNvSpPr txBox="1"/>
          <p:nvPr/>
        </p:nvSpPr>
        <p:spPr>
          <a:xfrm>
            <a:off x="6364771" y="471336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2014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月，</a:t>
            </a:r>
            <a:r>
              <a:rPr lang="en-US" altLang="zh-CN" dirty="0"/>
              <a:t>Java SE 8</a:t>
            </a:r>
            <a:endParaRPr lang="zh-CN" altLang="en-US" dirty="0"/>
          </a:p>
        </p:txBody>
      </p:sp>
      <p:sp>
        <p:nvSpPr>
          <p:cNvPr id="73" name="文本框 1">
            <a:extLst>
              <a:ext uri="{FF2B5EF4-FFF2-40B4-BE49-F238E27FC236}">
                <a16:creationId xmlns:a16="http://schemas.microsoft.com/office/drawing/2014/main" xmlns="" id="{DAEE1118-288B-6440-A7C8-E6683A911A34}"/>
              </a:ext>
            </a:extLst>
          </p:cNvPr>
          <p:cNvSpPr txBox="1"/>
          <p:nvPr/>
        </p:nvSpPr>
        <p:spPr>
          <a:xfrm>
            <a:off x="6364771" y="5246995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Java SE 9</a:t>
            </a:r>
            <a:endParaRPr lang="zh-CN" altLang="en-US" dirty="0"/>
          </a:p>
        </p:txBody>
      </p:sp>
      <p:sp>
        <p:nvSpPr>
          <p:cNvPr id="74" name="文本框 1">
            <a:extLst>
              <a:ext uri="{FF2B5EF4-FFF2-40B4-BE49-F238E27FC236}">
                <a16:creationId xmlns:a16="http://schemas.microsoft.com/office/drawing/2014/main" xmlns="" id="{8849D90D-D3EA-9643-A516-32829C12027D}"/>
              </a:ext>
            </a:extLst>
          </p:cNvPr>
          <p:cNvSpPr txBox="1"/>
          <p:nvPr/>
        </p:nvSpPr>
        <p:spPr>
          <a:xfrm>
            <a:off x="6364770" y="5767373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月，</a:t>
            </a:r>
            <a:r>
              <a:rPr lang="en-US" altLang="zh-CN" dirty="0"/>
              <a:t>Java SE 10</a:t>
            </a:r>
            <a:endParaRPr lang="zh-CN" altLang="en-US" dirty="0"/>
          </a:p>
        </p:txBody>
      </p:sp>
      <p:sp>
        <p:nvSpPr>
          <p:cNvPr id="75" name="文本框 1">
            <a:extLst>
              <a:ext uri="{FF2B5EF4-FFF2-40B4-BE49-F238E27FC236}">
                <a16:creationId xmlns:a16="http://schemas.microsoft.com/office/drawing/2014/main" xmlns="" id="{5D90D97D-E268-C142-8998-E2485A40DD99}"/>
              </a:ext>
            </a:extLst>
          </p:cNvPr>
          <p:cNvSpPr txBox="1"/>
          <p:nvPr/>
        </p:nvSpPr>
        <p:spPr>
          <a:xfrm>
            <a:off x="6364770" y="628775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月，</a:t>
            </a:r>
            <a:r>
              <a:rPr lang="en-US" altLang="zh-CN" dirty="0"/>
              <a:t>Java SE 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9880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35932" y="3069607"/>
            <a:ext cx="3710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</a:rPr>
              <a:t>PHP </a:t>
            </a:r>
            <a:r>
              <a:rPr lang="zh-CN" altLang="en-US" b="1" dirty="0">
                <a:solidFill>
                  <a:schemeClr val="accent2"/>
                </a:solidFill>
              </a:rPr>
              <a:t>和</a:t>
            </a:r>
            <a:r>
              <a:rPr lang="en-US" altLang="zh-CN" b="1" dirty="0">
                <a:solidFill>
                  <a:schemeClr val="accent2"/>
                </a:solidFill>
              </a:rPr>
              <a:t> Java </a:t>
            </a:r>
            <a:r>
              <a:rPr lang="zh-CN" altLang="en-US" b="1" dirty="0">
                <a:solidFill>
                  <a:schemeClr val="accent2"/>
                </a:solidFill>
              </a:rPr>
              <a:t>谁是哥哥？谁是弟弟？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404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维基百科的描述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运行在许多不同种的服务器、</a:t>
            </a:r>
            <a:r>
              <a:rPr lang="zh-CN" altLang="en-US" dirty="0" smtClean="0">
                <a:solidFill>
                  <a:schemeClr val="accent2"/>
                </a:solidFill>
              </a:rPr>
              <a:t>操作系统</a:t>
            </a:r>
            <a:r>
              <a:rPr lang="zh-CN" altLang="en-US" dirty="0">
                <a:solidFill>
                  <a:schemeClr val="accent2"/>
                </a:solidFill>
              </a:rPr>
              <a:t>、</a:t>
            </a:r>
            <a:r>
              <a:rPr lang="zh-CN" altLang="en-US" dirty="0" smtClean="0">
                <a:solidFill>
                  <a:schemeClr val="accent2"/>
                </a:solidFill>
              </a:rPr>
              <a:t>平台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解释执行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动态</a:t>
            </a:r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面向对象 </a:t>
            </a:r>
            <a:r>
              <a:rPr lang="en-US" altLang="zh-CN" dirty="0"/>
              <a:t>+ </a:t>
            </a:r>
            <a:r>
              <a:rPr lang="zh-CN" altLang="en-US" dirty="0">
                <a:solidFill>
                  <a:schemeClr val="accent2"/>
                </a:solidFill>
              </a:rPr>
              <a:t>面向过程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自动垃圾回收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4AC6BBBF-5555-3E42-A654-F113ACF060A4}"/>
              </a:ext>
            </a:extLst>
          </p:cNvPr>
          <p:cNvSpPr txBox="1"/>
          <p:nvPr/>
        </p:nvSpPr>
        <p:spPr>
          <a:xfrm>
            <a:off x="262972" y="365178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脚本语言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30217E32-968F-0B46-B255-C1A0C5B30ACB}"/>
              </a:ext>
            </a:extLst>
          </p:cNvPr>
          <p:cNvSpPr txBox="1"/>
          <p:nvPr/>
        </p:nvSpPr>
        <p:spPr>
          <a:xfrm>
            <a:off x="262972" y="4172159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世界上最好的语言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跨平台、可移植</a:t>
            </a:r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解释执行</a:t>
            </a:r>
            <a:r>
              <a:rPr lang="zh-CN" altLang="en-US" dirty="0">
                <a:solidFill>
                  <a:schemeClr val="accent2"/>
                </a:solidFill>
              </a:rPr>
              <a:t>字节码</a:t>
            </a:r>
          </a:p>
        </p:txBody>
      </p:sp>
      <p:sp>
        <p:nvSpPr>
          <p:cNvPr id="67" name="文本框 1">
            <a:extLst>
              <a:ext uri="{FF2B5EF4-FFF2-40B4-BE49-F238E27FC236}">
                <a16:creationId xmlns:a16="http://schemas.microsoft.com/office/drawing/2014/main" xmlns="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动态</a:t>
            </a:r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面向对象，一切皆是类</a:t>
            </a:r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自动垃圾回收</a:t>
            </a:r>
          </a:p>
        </p:txBody>
      </p:sp>
      <p:sp>
        <p:nvSpPr>
          <p:cNvPr id="70" name="文本框 1">
            <a:extLst>
              <a:ext uri="{FF2B5EF4-FFF2-40B4-BE49-F238E27FC236}">
                <a16:creationId xmlns:a16="http://schemas.microsoft.com/office/drawing/2014/main" xmlns="" id="{5C266C52-75AE-B54F-8910-D07C118082F9}"/>
              </a:ext>
            </a:extLst>
          </p:cNvPr>
          <p:cNvSpPr txBox="1"/>
          <p:nvPr/>
        </p:nvSpPr>
        <p:spPr>
          <a:xfrm>
            <a:off x="6364771" y="365935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</a:rPr>
              <a:t>多线程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F86FEC0-05C7-DC45-A9CB-5AD8E1835B3D}"/>
              </a:ext>
            </a:extLst>
          </p:cNvPr>
          <p:cNvSpPr txBox="1"/>
          <p:nvPr/>
        </p:nvSpPr>
        <p:spPr>
          <a:xfrm>
            <a:off x="292669" y="5051782"/>
            <a:ext cx="5594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左边</a:t>
            </a:r>
            <a:r>
              <a:rPr lang="en-US" altLang="zh-CN" b="1" dirty="0">
                <a:solidFill>
                  <a:schemeClr val="accent2"/>
                </a:solidFill>
              </a:rPr>
              <a:t>7</a:t>
            </a:r>
            <a:r>
              <a:rPr lang="zh-CN" altLang="en-US" b="1" dirty="0">
                <a:solidFill>
                  <a:schemeClr val="accent2"/>
                </a:solidFill>
              </a:rPr>
              <a:t>个关键词描述的是哪种语言？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en-US" altLang="zh-CN" b="1" dirty="0">
                <a:solidFill>
                  <a:schemeClr val="accent2"/>
                </a:solidFill>
              </a:rPr>
              <a:t>PHP or Java </a:t>
            </a:r>
            <a:r>
              <a:rPr lang="zh-CN" altLang="en-US" b="1" dirty="0">
                <a:solidFill>
                  <a:schemeClr val="accent2"/>
                </a:solidFill>
              </a:rPr>
              <a:t>二选一</a:t>
            </a:r>
            <a:endParaRPr lang="en-US" altLang="zh-CN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3966008-B719-D841-94E8-E337A91C9580}"/>
              </a:ext>
            </a:extLst>
          </p:cNvPr>
          <p:cNvSpPr txBox="1"/>
          <p:nvPr/>
        </p:nvSpPr>
        <p:spPr>
          <a:xfrm>
            <a:off x="6364775" y="5051782"/>
            <a:ext cx="5594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右边</a:t>
            </a:r>
            <a:r>
              <a:rPr lang="en-US" altLang="zh-CN" b="1" dirty="0">
                <a:solidFill>
                  <a:schemeClr val="accent2"/>
                </a:solidFill>
              </a:rPr>
              <a:t>6</a:t>
            </a:r>
            <a:r>
              <a:rPr lang="zh-CN" altLang="en-US" b="1" dirty="0">
                <a:solidFill>
                  <a:schemeClr val="accent2"/>
                </a:solidFill>
              </a:rPr>
              <a:t>个关键词描述的是哪种语言？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en-US" altLang="zh-CN" b="1" dirty="0">
                <a:solidFill>
                  <a:schemeClr val="accent2"/>
                </a:solidFill>
              </a:rPr>
              <a:t>PHP or Java </a:t>
            </a:r>
            <a:r>
              <a:rPr lang="zh-CN" altLang="en-US" b="1" dirty="0">
                <a:solidFill>
                  <a:schemeClr val="accent2"/>
                </a:solidFill>
              </a:rPr>
              <a:t>二选一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79572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常见保留字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4" y="1554046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包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4" y="2088072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类</a:t>
            </a:r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4" y="3169030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访问控制</a:t>
            </a:r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3" y="3678910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方法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4AC6BBBF-5555-3E42-A654-F113ACF060A4}"/>
              </a:ext>
            </a:extLst>
          </p:cNvPr>
          <p:cNvSpPr txBox="1"/>
          <p:nvPr/>
        </p:nvSpPr>
        <p:spPr>
          <a:xfrm>
            <a:off x="262973" y="4229555"/>
            <a:ext cx="1205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控制语句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30217E32-968F-0B46-B255-C1A0C5B30ACB}"/>
              </a:ext>
            </a:extLst>
          </p:cNvPr>
          <p:cNvSpPr txBox="1"/>
          <p:nvPr/>
        </p:nvSpPr>
        <p:spPr>
          <a:xfrm>
            <a:off x="262973" y="5021560"/>
            <a:ext cx="1205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数据类型</a:t>
            </a:r>
          </a:p>
        </p:txBody>
      </p:sp>
      <p:sp>
        <p:nvSpPr>
          <p:cNvPr id="50" name="文本框 1">
            <a:extLst>
              <a:ext uri="{FF2B5EF4-FFF2-40B4-BE49-F238E27FC236}">
                <a16:creationId xmlns:a16="http://schemas.microsoft.com/office/drawing/2014/main" xmlns="" id="{3F9611EF-809E-2549-9ECB-47065BC350D6}"/>
              </a:ext>
            </a:extLst>
          </p:cNvPr>
          <p:cNvSpPr txBox="1"/>
          <p:nvPr/>
        </p:nvSpPr>
        <p:spPr>
          <a:xfrm>
            <a:off x="276225" y="5808317"/>
            <a:ext cx="119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异常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28" name="文本框 1">
            <a:extLst>
              <a:ext uri="{FF2B5EF4-FFF2-40B4-BE49-F238E27FC236}">
                <a16:creationId xmlns:a16="http://schemas.microsoft.com/office/drawing/2014/main" xmlns="" id="{9264AB03-76A8-9C4A-AB49-68C30A80C586}"/>
              </a:ext>
            </a:extLst>
          </p:cNvPr>
          <p:cNvSpPr txBox="1"/>
          <p:nvPr/>
        </p:nvSpPr>
        <p:spPr>
          <a:xfrm>
            <a:off x="1454726" y="2075082"/>
            <a:ext cx="4402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class</a:t>
            </a:r>
            <a:r>
              <a:rPr lang="zh-CN" altLang="en-US" dirty="0"/>
              <a:t>、</a:t>
            </a:r>
            <a:r>
              <a:rPr lang="en-US" altLang="zh-CN" dirty="0"/>
              <a:t>abstract</a:t>
            </a:r>
            <a:r>
              <a:rPr lang="zh-CN" altLang="en-US" dirty="0"/>
              <a:t>、</a:t>
            </a:r>
            <a:r>
              <a:rPr lang="en-US" altLang="zh-CN" dirty="0"/>
              <a:t>extends</a:t>
            </a:r>
            <a:r>
              <a:rPr lang="zh-CN" altLang="en-US" dirty="0"/>
              <a:t>、</a:t>
            </a:r>
            <a:r>
              <a:rPr lang="en-US" altLang="zh-CN" dirty="0"/>
              <a:t>interface</a:t>
            </a:r>
            <a:r>
              <a:rPr lang="zh-CN" altLang="en-US" dirty="0"/>
              <a:t>、</a:t>
            </a:r>
            <a:r>
              <a:rPr lang="en-US" altLang="zh-CN" dirty="0"/>
              <a:t>implements</a:t>
            </a:r>
            <a:r>
              <a:rPr lang="zh-CN" altLang="en-US" dirty="0"/>
              <a:t>、</a:t>
            </a:r>
            <a:r>
              <a:rPr lang="en-US" altLang="zh-CN" dirty="0"/>
              <a:t>instanceof</a:t>
            </a:r>
            <a:r>
              <a:rPr lang="zh-CN" altLang="en-US" dirty="0"/>
              <a:t>、</a:t>
            </a:r>
            <a:r>
              <a:rPr lang="en-US" altLang="zh-CN" dirty="0"/>
              <a:t>new</a:t>
            </a:r>
            <a:r>
              <a:rPr lang="zh-CN" altLang="en-US" dirty="0"/>
              <a:t>、</a:t>
            </a:r>
            <a:r>
              <a:rPr lang="en-US" altLang="zh-CN" dirty="0"/>
              <a:t>static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const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9" name="文本框 1">
            <a:extLst>
              <a:ext uri="{FF2B5EF4-FFF2-40B4-BE49-F238E27FC236}">
                <a16:creationId xmlns:a16="http://schemas.microsoft.com/office/drawing/2014/main" xmlns="" id="{FD4334DB-5EDF-424C-ACE2-EBA3D34D4098}"/>
              </a:ext>
            </a:extLst>
          </p:cNvPr>
          <p:cNvSpPr txBox="1"/>
          <p:nvPr/>
        </p:nvSpPr>
        <p:spPr>
          <a:xfrm>
            <a:off x="1454726" y="1547767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namespace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use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2" name="文本框 1">
            <a:extLst>
              <a:ext uri="{FF2B5EF4-FFF2-40B4-BE49-F238E27FC236}">
                <a16:creationId xmlns:a16="http://schemas.microsoft.com/office/drawing/2014/main" xmlns="" id="{FE1A9CD4-C501-134B-A95D-E11BD001D023}"/>
              </a:ext>
            </a:extLst>
          </p:cNvPr>
          <p:cNvSpPr txBox="1"/>
          <p:nvPr/>
        </p:nvSpPr>
        <p:spPr>
          <a:xfrm>
            <a:off x="1442897" y="3149548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private</a:t>
            </a:r>
            <a:r>
              <a:rPr lang="zh-CN" altLang="en-US" dirty="0"/>
              <a:t>、</a:t>
            </a:r>
            <a:r>
              <a:rPr lang="en-US" altLang="zh-CN" dirty="0"/>
              <a:t>protected</a:t>
            </a:r>
            <a:r>
              <a:rPr lang="zh-CN" altLang="en-US" dirty="0"/>
              <a:t>、</a:t>
            </a:r>
            <a:r>
              <a:rPr lang="en-US" altLang="zh-CN" dirty="0"/>
              <a:t>public</a:t>
            </a:r>
            <a:endParaRPr lang="zh-CN" altLang="en-US" dirty="0"/>
          </a:p>
        </p:txBody>
      </p:sp>
      <p:sp>
        <p:nvSpPr>
          <p:cNvPr id="33" name="文本框 1">
            <a:extLst>
              <a:ext uri="{FF2B5EF4-FFF2-40B4-BE49-F238E27FC236}">
                <a16:creationId xmlns:a16="http://schemas.microsoft.com/office/drawing/2014/main" xmlns="" id="{BD61057E-116A-B543-ADF4-C9352C4D36F7}"/>
              </a:ext>
            </a:extLst>
          </p:cNvPr>
          <p:cNvSpPr txBox="1"/>
          <p:nvPr/>
        </p:nvSpPr>
        <p:spPr>
          <a:xfrm>
            <a:off x="1454726" y="3689807"/>
            <a:ext cx="440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this</a:t>
            </a:r>
            <a:r>
              <a:rPr lang="zh-CN" altLang="en-US" dirty="0"/>
              <a:t>、</a:t>
            </a:r>
            <a:r>
              <a:rPr lang="en-US" altLang="zh-CN" dirty="0"/>
              <a:t>return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function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4" name="文本框 1">
            <a:extLst>
              <a:ext uri="{FF2B5EF4-FFF2-40B4-BE49-F238E27FC236}">
                <a16:creationId xmlns:a16="http://schemas.microsoft.com/office/drawing/2014/main" xmlns="" id="{D82707F0-278B-1D4C-8BDF-1413210D2201}"/>
              </a:ext>
            </a:extLst>
          </p:cNvPr>
          <p:cNvSpPr txBox="1"/>
          <p:nvPr/>
        </p:nvSpPr>
        <p:spPr>
          <a:xfrm>
            <a:off x="1414972" y="4207031"/>
            <a:ext cx="4442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if-else</a:t>
            </a:r>
            <a:r>
              <a:rPr lang="zh-CN" altLang="en-US" dirty="0"/>
              <a:t>、</a:t>
            </a:r>
            <a:r>
              <a:rPr lang="en-US" altLang="zh-CN" dirty="0"/>
              <a:t>switch-case-default</a:t>
            </a:r>
            <a:r>
              <a:rPr lang="zh-CN" altLang="en-US" dirty="0"/>
              <a:t>、</a:t>
            </a:r>
            <a:r>
              <a:rPr lang="en-US" altLang="zh-CN" dirty="0"/>
              <a:t>for-continue-break</a:t>
            </a:r>
            <a:r>
              <a:rPr lang="zh-CN" altLang="en-US" dirty="0"/>
              <a:t>、</a:t>
            </a:r>
            <a:r>
              <a:rPr lang="en-US" altLang="zh-CN" dirty="0"/>
              <a:t>while-do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foreach</a:t>
            </a:r>
            <a:r>
              <a:rPr lang="zh-CN" altLang="en-US" dirty="0">
                <a:solidFill>
                  <a:schemeClr val="accent2"/>
                </a:solidFill>
              </a:rPr>
              <a:t>、</a:t>
            </a:r>
            <a:r>
              <a:rPr lang="en-US" altLang="zh-CN" dirty="0">
                <a:solidFill>
                  <a:schemeClr val="accent2"/>
                </a:solidFill>
              </a:rPr>
              <a:t>exit</a:t>
            </a:r>
            <a:r>
              <a:rPr lang="zh-CN" altLang="en-US" dirty="0">
                <a:solidFill>
                  <a:schemeClr val="accent2"/>
                </a:solidFill>
              </a:rPr>
              <a:t>、</a:t>
            </a:r>
            <a:r>
              <a:rPr lang="en-US" altLang="zh-CN" dirty="0">
                <a:solidFill>
                  <a:schemeClr val="accent2"/>
                </a:solidFill>
              </a:rPr>
              <a:t>die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5" name="文本框 1">
            <a:extLst>
              <a:ext uri="{FF2B5EF4-FFF2-40B4-BE49-F238E27FC236}">
                <a16:creationId xmlns:a16="http://schemas.microsoft.com/office/drawing/2014/main" xmlns="" id="{39E81A21-E1A6-F54E-9D6E-03E76CBDD675}"/>
              </a:ext>
            </a:extLst>
          </p:cNvPr>
          <p:cNvSpPr txBox="1"/>
          <p:nvPr/>
        </p:nvSpPr>
        <p:spPr>
          <a:xfrm>
            <a:off x="1414972" y="5014822"/>
            <a:ext cx="44424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bool</a:t>
            </a:r>
            <a:r>
              <a:rPr lang="zh-CN" altLang="en-US" dirty="0"/>
              <a:t>、</a:t>
            </a:r>
            <a:r>
              <a:rPr lang="en-US" altLang="zh-CN" dirty="0"/>
              <a:t>int</a:t>
            </a:r>
            <a:r>
              <a:rPr lang="zh-CN" altLang="en-US" dirty="0"/>
              <a:t>、</a:t>
            </a:r>
            <a:r>
              <a:rPr lang="en-US" altLang="zh-CN" dirty="0"/>
              <a:t>float</a:t>
            </a:r>
            <a:r>
              <a:rPr lang="zh-CN" altLang="en-US" dirty="0"/>
              <a:t>、</a:t>
            </a:r>
            <a:r>
              <a:rPr lang="en-US" altLang="zh-CN" dirty="0"/>
              <a:t>numeric</a:t>
            </a:r>
            <a:r>
              <a:rPr lang="zh-CN" altLang="en-US" dirty="0"/>
              <a:t>、</a:t>
            </a:r>
            <a:r>
              <a:rPr lang="en-US" altLang="zh-CN" dirty="0"/>
              <a:t>string</a:t>
            </a:r>
            <a:r>
              <a:rPr lang="zh-CN" altLang="en-US" dirty="0"/>
              <a:t>、</a:t>
            </a:r>
            <a:r>
              <a:rPr lang="en-US" altLang="zh-CN" dirty="0"/>
              <a:t>object</a:t>
            </a:r>
            <a:r>
              <a:rPr lang="zh-CN" altLang="en-US" dirty="0"/>
              <a:t>、</a:t>
            </a:r>
            <a:r>
              <a:rPr lang="en-US" altLang="zh-CN" dirty="0"/>
              <a:t>array</a:t>
            </a:r>
            <a:r>
              <a:rPr lang="zh-CN" altLang="en-US" dirty="0"/>
              <a:t>、</a:t>
            </a:r>
            <a:r>
              <a:rPr lang="en-US" altLang="zh-CN" dirty="0"/>
              <a:t>resource</a:t>
            </a:r>
            <a:endParaRPr lang="zh-CN" altLang="en-US" dirty="0"/>
          </a:p>
        </p:txBody>
      </p:sp>
      <p:sp>
        <p:nvSpPr>
          <p:cNvPr id="36" name="文本框 1">
            <a:extLst>
              <a:ext uri="{FF2B5EF4-FFF2-40B4-BE49-F238E27FC236}">
                <a16:creationId xmlns:a16="http://schemas.microsoft.com/office/drawing/2014/main" xmlns="" id="{62589AFC-EE51-DA46-A6BF-91B9A7E50528}"/>
              </a:ext>
            </a:extLst>
          </p:cNvPr>
          <p:cNvSpPr txBox="1"/>
          <p:nvPr/>
        </p:nvSpPr>
        <p:spPr>
          <a:xfrm>
            <a:off x="1414972" y="5825450"/>
            <a:ext cx="444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throw</a:t>
            </a:r>
            <a:r>
              <a:rPr lang="zh-CN" altLang="en-US" dirty="0"/>
              <a:t>、</a:t>
            </a:r>
            <a:r>
              <a:rPr lang="en-US" altLang="zh-CN" dirty="0"/>
              <a:t>try</a:t>
            </a:r>
            <a:r>
              <a:rPr lang="zh-CN" altLang="en-US" dirty="0"/>
              <a:t>、</a:t>
            </a:r>
            <a:r>
              <a:rPr lang="en-US" altLang="zh-CN" dirty="0"/>
              <a:t>catch</a:t>
            </a:r>
            <a:r>
              <a:rPr lang="zh-CN" altLang="en-US" dirty="0"/>
              <a:t>、</a:t>
            </a:r>
            <a:r>
              <a:rPr lang="en-US" altLang="zh-CN" dirty="0"/>
              <a:t>finally</a:t>
            </a:r>
            <a:endParaRPr lang="zh-CN" altLang="en-US" dirty="0"/>
          </a:p>
        </p:txBody>
      </p:sp>
      <p:sp>
        <p:nvSpPr>
          <p:cNvPr id="54" name="文本框 1">
            <a:extLst>
              <a:ext uri="{FF2B5EF4-FFF2-40B4-BE49-F238E27FC236}">
                <a16:creationId xmlns:a16="http://schemas.microsoft.com/office/drawing/2014/main" xmlns="" id="{5018B282-6476-D647-A82B-4933697D2E96}"/>
              </a:ext>
            </a:extLst>
          </p:cNvPr>
          <p:cNvSpPr txBox="1"/>
          <p:nvPr/>
        </p:nvSpPr>
        <p:spPr>
          <a:xfrm>
            <a:off x="6364762" y="2065795"/>
            <a:ext cx="55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class</a:t>
            </a:r>
            <a:r>
              <a:rPr lang="zh-CN" altLang="en-US" dirty="0"/>
              <a:t>、</a:t>
            </a:r>
            <a:r>
              <a:rPr lang="en-US" altLang="zh-CN" dirty="0"/>
              <a:t>abstract</a:t>
            </a:r>
            <a:r>
              <a:rPr lang="zh-CN" altLang="en-US" dirty="0"/>
              <a:t>、</a:t>
            </a:r>
            <a:r>
              <a:rPr lang="en-US" altLang="zh-CN" dirty="0"/>
              <a:t>extends</a:t>
            </a:r>
            <a:r>
              <a:rPr lang="zh-CN" altLang="en-US" dirty="0"/>
              <a:t>、</a:t>
            </a:r>
            <a:r>
              <a:rPr lang="en-US" altLang="zh-CN" dirty="0"/>
              <a:t>interface</a:t>
            </a:r>
            <a:r>
              <a:rPr lang="zh-CN" altLang="en-US" dirty="0"/>
              <a:t>、</a:t>
            </a:r>
            <a:r>
              <a:rPr lang="en-US" altLang="zh-CN" dirty="0"/>
              <a:t>implements</a:t>
            </a:r>
            <a:r>
              <a:rPr lang="zh-CN" altLang="en-US" dirty="0"/>
              <a:t>、</a:t>
            </a:r>
            <a:r>
              <a:rPr lang="en-US" altLang="zh-CN" dirty="0"/>
              <a:t>instanceof</a:t>
            </a:r>
            <a:r>
              <a:rPr lang="zh-CN" altLang="en-US" dirty="0"/>
              <a:t>、</a:t>
            </a:r>
            <a:r>
              <a:rPr lang="en-US" altLang="zh-CN" dirty="0"/>
              <a:t>new</a:t>
            </a:r>
            <a:r>
              <a:rPr lang="zh-CN" altLang="en-US" dirty="0"/>
              <a:t>、</a:t>
            </a:r>
            <a:r>
              <a:rPr lang="en-US" altLang="zh-CN" dirty="0"/>
              <a:t>static</a:t>
            </a:r>
            <a:r>
              <a:rPr lang="zh-CN" altLang="en-US" dirty="0"/>
              <a:t>、</a:t>
            </a:r>
            <a:r>
              <a:rPr lang="en-US" altLang="zh-CN" dirty="0"/>
              <a:t>final</a:t>
            </a:r>
            <a:endParaRPr lang="zh-CN" altLang="en-US" dirty="0"/>
          </a:p>
        </p:txBody>
      </p:sp>
      <p:sp>
        <p:nvSpPr>
          <p:cNvPr id="55" name="文本框 1">
            <a:extLst>
              <a:ext uri="{FF2B5EF4-FFF2-40B4-BE49-F238E27FC236}">
                <a16:creationId xmlns:a16="http://schemas.microsoft.com/office/drawing/2014/main" xmlns="" id="{64F31EB8-69E1-174C-9FB5-611ABAF5C824}"/>
              </a:ext>
            </a:extLst>
          </p:cNvPr>
          <p:cNvSpPr txBox="1"/>
          <p:nvPr/>
        </p:nvSpPr>
        <p:spPr>
          <a:xfrm>
            <a:off x="6364762" y="1538480"/>
            <a:ext cx="559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package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import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6" name="文本框 1">
            <a:extLst>
              <a:ext uri="{FF2B5EF4-FFF2-40B4-BE49-F238E27FC236}">
                <a16:creationId xmlns:a16="http://schemas.microsoft.com/office/drawing/2014/main" xmlns="" id="{3615B923-2CB0-0043-8FC4-984FE823D966}"/>
              </a:ext>
            </a:extLst>
          </p:cNvPr>
          <p:cNvSpPr txBox="1"/>
          <p:nvPr/>
        </p:nvSpPr>
        <p:spPr>
          <a:xfrm>
            <a:off x="6378023" y="3140261"/>
            <a:ext cx="5569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private</a:t>
            </a:r>
            <a:r>
              <a:rPr lang="zh-CN" altLang="en-US" dirty="0"/>
              <a:t>、</a:t>
            </a:r>
            <a:r>
              <a:rPr lang="en-US" altLang="zh-CN" dirty="0"/>
              <a:t>protected</a:t>
            </a:r>
            <a:r>
              <a:rPr lang="zh-CN" altLang="en-US" dirty="0"/>
              <a:t>、</a:t>
            </a:r>
            <a:r>
              <a:rPr lang="en-US" altLang="zh-CN" dirty="0"/>
              <a:t>public</a:t>
            </a:r>
            <a:endParaRPr lang="zh-CN" altLang="en-US" dirty="0"/>
          </a:p>
        </p:txBody>
      </p:sp>
      <p:sp>
        <p:nvSpPr>
          <p:cNvPr id="57" name="文本框 1">
            <a:extLst>
              <a:ext uri="{FF2B5EF4-FFF2-40B4-BE49-F238E27FC236}">
                <a16:creationId xmlns:a16="http://schemas.microsoft.com/office/drawing/2014/main" xmlns="" id="{F5A448E4-DD59-1E42-862C-B72B0CB434AE}"/>
              </a:ext>
            </a:extLst>
          </p:cNvPr>
          <p:cNvSpPr txBox="1"/>
          <p:nvPr/>
        </p:nvSpPr>
        <p:spPr>
          <a:xfrm>
            <a:off x="6389854" y="3680520"/>
            <a:ext cx="556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this</a:t>
            </a:r>
            <a:r>
              <a:rPr lang="zh-CN" altLang="en-US" dirty="0"/>
              <a:t>、</a:t>
            </a:r>
            <a:r>
              <a:rPr lang="en-US" altLang="zh-CN" dirty="0"/>
              <a:t>return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void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58" name="文本框 1">
            <a:extLst>
              <a:ext uri="{FF2B5EF4-FFF2-40B4-BE49-F238E27FC236}">
                <a16:creationId xmlns:a16="http://schemas.microsoft.com/office/drawing/2014/main" xmlns="" id="{32A6E463-A385-8142-844C-E904DDEE6619}"/>
              </a:ext>
            </a:extLst>
          </p:cNvPr>
          <p:cNvSpPr txBox="1"/>
          <p:nvPr/>
        </p:nvSpPr>
        <p:spPr>
          <a:xfrm>
            <a:off x="6389850" y="4197744"/>
            <a:ext cx="5569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if-else</a:t>
            </a:r>
            <a:r>
              <a:rPr lang="zh-CN" altLang="en-US" dirty="0"/>
              <a:t>、</a:t>
            </a:r>
            <a:r>
              <a:rPr lang="en-US" altLang="zh-CN" dirty="0"/>
              <a:t>switch-case-default</a:t>
            </a:r>
            <a:r>
              <a:rPr lang="zh-CN" altLang="en-US" dirty="0"/>
              <a:t>、</a:t>
            </a:r>
            <a:r>
              <a:rPr lang="en-US" altLang="zh-CN" dirty="0"/>
              <a:t>for-continue-break</a:t>
            </a:r>
            <a:r>
              <a:rPr lang="zh-CN" altLang="en-US" dirty="0"/>
              <a:t>、</a:t>
            </a:r>
            <a:r>
              <a:rPr lang="en-US" altLang="zh-CN" dirty="0"/>
              <a:t>while-do</a:t>
            </a:r>
            <a:endParaRPr lang="zh-CN" altLang="en-US" dirty="0"/>
          </a:p>
        </p:txBody>
      </p:sp>
      <p:sp>
        <p:nvSpPr>
          <p:cNvPr id="59" name="文本框 1">
            <a:extLst>
              <a:ext uri="{FF2B5EF4-FFF2-40B4-BE49-F238E27FC236}">
                <a16:creationId xmlns:a16="http://schemas.microsoft.com/office/drawing/2014/main" xmlns="" id="{26BC096B-26D3-3743-852B-9B8C67709716}"/>
              </a:ext>
            </a:extLst>
          </p:cNvPr>
          <p:cNvSpPr txBox="1"/>
          <p:nvPr/>
        </p:nvSpPr>
        <p:spPr>
          <a:xfrm>
            <a:off x="6389846" y="5005535"/>
            <a:ext cx="5569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dirty="0"/>
              <a:t>boolean</a:t>
            </a:r>
            <a:r>
              <a:rPr lang="zh-CN" altLang="da-DK" dirty="0"/>
              <a:t>、</a:t>
            </a:r>
            <a:r>
              <a:rPr lang="da-DK" altLang="zh-CN" dirty="0"/>
              <a:t>short</a:t>
            </a:r>
            <a:r>
              <a:rPr lang="zh-CN" altLang="da-DK" dirty="0"/>
              <a:t>、</a:t>
            </a:r>
            <a:r>
              <a:rPr lang="da-DK" altLang="zh-CN" dirty="0"/>
              <a:t>int</a:t>
            </a:r>
            <a:r>
              <a:rPr lang="zh-CN" altLang="da-DK" dirty="0"/>
              <a:t>、</a:t>
            </a:r>
            <a:r>
              <a:rPr lang="da-DK" altLang="zh-CN" dirty="0">
                <a:solidFill>
                  <a:schemeClr val="accent2"/>
                </a:solidFill>
              </a:rPr>
              <a:t>long</a:t>
            </a:r>
            <a:r>
              <a:rPr lang="zh-CN" altLang="da-DK" dirty="0"/>
              <a:t>、</a:t>
            </a:r>
            <a:r>
              <a:rPr lang="da-DK" altLang="zh-CN" dirty="0">
                <a:solidFill>
                  <a:schemeClr val="accent2"/>
                </a:solidFill>
              </a:rPr>
              <a:t>double</a:t>
            </a:r>
            <a:r>
              <a:rPr lang="zh-CN" altLang="da-DK" dirty="0"/>
              <a:t>、</a:t>
            </a:r>
            <a:r>
              <a:rPr lang="da-DK" altLang="zh-CN" dirty="0"/>
              <a:t>float</a:t>
            </a:r>
            <a:r>
              <a:rPr lang="zh-CN" altLang="da-DK" dirty="0"/>
              <a:t>、</a:t>
            </a:r>
            <a:r>
              <a:rPr lang="da-DK" altLang="zh-CN" dirty="0"/>
              <a:t>byte</a:t>
            </a:r>
            <a:r>
              <a:rPr lang="zh-CN" altLang="da-DK" dirty="0"/>
              <a:t>、</a:t>
            </a:r>
            <a:r>
              <a:rPr lang="da-DK" altLang="zh-CN" dirty="0"/>
              <a:t>char</a:t>
            </a:r>
            <a:r>
              <a:rPr lang="zh-CN" altLang="da-DK" dirty="0"/>
              <a:t>、</a:t>
            </a:r>
            <a:r>
              <a:rPr lang="da-DK" altLang="zh-CN" dirty="0"/>
              <a:t>String</a:t>
            </a:r>
            <a:r>
              <a:rPr lang="zh-CN" altLang="da-DK" dirty="0"/>
              <a:t>、</a:t>
            </a:r>
            <a:r>
              <a:rPr lang="zh-CN" altLang="en-US" dirty="0"/>
              <a:t>数组、</a:t>
            </a:r>
            <a:r>
              <a:rPr lang="zh-CN" altLang="en-US" dirty="0">
                <a:solidFill>
                  <a:schemeClr val="accent2"/>
                </a:solidFill>
              </a:rPr>
              <a:t>集合（</a:t>
            </a:r>
            <a:r>
              <a:rPr lang="da-DK" altLang="zh-CN" dirty="0">
                <a:solidFill>
                  <a:schemeClr val="accent2"/>
                </a:solidFill>
              </a:rPr>
              <a:t>List</a:t>
            </a:r>
            <a:r>
              <a:rPr lang="zh-CN" altLang="da-DK" dirty="0">
                <a:solidFill>
                  <a:schemeClr val="accent2"/>
                </a:solidFill>
              </a:rPr>
              <a:t>、</a:t>
            </a:r>
            <a:r>
              <a:rPr lang="da-DK" altLang="zh-CN" dirty="0">
                <a:solidFill>
                  <a:schemeClr val="accent2"/>
                </a:solidFill>
              </a:rPr>
              <a:t>Set</a:t>
            </a:r>
            <a:r>
              <a:rPr lang="zh-CN" altLang="da-DK" dirty="0">
                <a:solidFill>
                  <a:schemeClr val="accent2"/>
                </a:solidFill>
              </a:rPr>
              <a:t>、</a:t>
            </a:r>
            <a:r>
              <a:rPr lang="da-DK" altLang="zh-CN" dirty="0">
                <a:solidFill>
                  <a:schemeClr val="accent2"/>
                </a:solidFill>
              </a:rPr>
              <a:t>Map</a:t>
            </a:r>
            <a:r>
              <a:rPr lang="zh-CN" altLang="da-DK" dirty="0">
                <a:solidFill>
                  <a:schemeClr val="accent2"/>
                </a:solidFill>
              </a:rPr>
              <a:t>）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0" name="文本框 1">
            <a:extLst>
              <a:ext uri="{FF2B5EF4-FFF2-40B4-BE49-F238E27FC236}">
                <a16:creationId xmlns:a16="http://schemas.microsoft.com/office/drawing/2014/main" xmlns="" id="{2F4676CB-7B38-184C-ACC7-F1662C70194C}"/>
              </a:ext>
            </a:extLst>
          </p:cNvPr>
          <p:cNvSpPr txBox="1"/>
          <p:nvPr/>
        </p:nvSpPr>
        <p:spPr>
          <a:xfrm>
            <a:off x="6389843" y="5816163"/>
            <a:ext cx="5569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throw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chemeClr val="accent2"/>
                </a:solidFill>
              </a:rPr>
              <a:t>throws</a:t>
            </a:r>
            <a:r>
              <a:rPr lang="zh-CN" altLang="en-US" dirty="0"/>
              <a:t>、</a:t>
            </a:r>
            <a:r>
              <a:rPr lang="en-US" altLang="zh-CN" dirty="0"/>
              <a:t>try</a:t>
            </a:r>
            <a:r>
              <a:rPr lang="zh-CN" altLang="en-US" dirty="0"/>
              <a:t>、</a:t>
            </a:r>
            <a:r>
              <a:rPr lang="en-US" altLang="zh-CN" dirty="0"/>
              <a:t>catch</a:t>
            </a:r>
            <a:r>
              <a:rPr lang="zh-CN" altLang="en-US" dirty="0"/>
              <a:t>、</a:t>
            </a:r>
            <a:r>
              <a:rPr lang="en-US" altLang="zh-CN" dirty="0"/>
              <a:t>finally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581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1877" y="266065"/>
            <a:ext cx="197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</a:rPr>
              <a:t>Q&amp;A</a:t>
            </a:r>
            <a:endParaRPr lang="zh-CN" altLang="en-US" sz="2400" b="1" dirty="0">
              <a:solidFill>
                <a:schemeClr val="accent2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5638" y="2967335"/>
            <a:ext cx="2611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如此雷同，纯属巧合？</a:t>
            </a:r>
            <a:endParaRPr lang="en-US" altLang="zh-CN" b="1" dirty="0">
              <a:solidFill>
                <a:schemeClr val="accent2"/>
              </a:solidFill>
            </a:endParaRPr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r>
              <a:rPr lang="zh-CN" altLang="en-US" b="1" dirty="0">
                <a:solidFill>
                  <a:schemeClr val="accent2"/>
                </a:solidFill>
              </a:rPr>
              <a:t>双胞胎？谁抄谁？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3726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工欲善其事必先利其器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                            PHP</a:t>
            </a:r>
            <a:endParaRPr lang="zh-CN" altLang="en-US" dirty="0"/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CCB0EEA3-ADEC-B140-9370-4F4674F8E825}"/>
              </a:ext>
            </a:extLst>
          </p:cNvPr>
          <p:cNvSpPr txBox="1"/>
          <p:nvPr/>
        </p:nvSpPr>
        <p:spPr>
          <a:xfrm>
            <a:off x="262973" y="155404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安装                          八仙过海各显神通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361F61A4-9C4A-9C40-9D6A-EF16C9ED0BDB}"/>
              </a:ext>
            </a:extLst>
          </p:cNvPr>
          <p:cNvSpPr txBox="1"/>
          <p:nvPr/>
        </p:nvSpPr>
        <p:spPr>
          <a:xfrm>
            <a:off x="262973" y="2074424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构建                          </a:t>
            </a:r>
            <a:r>
              <a:rPr lang="en-US" altLang="zh-CN" dirty="0"/>
              <a:t>composer</a:t>
            </a:r>
            <a:endParaRPr lang="zh-CN" altLang="en-US" dirty="0"/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7405584-7B43-E54D-AB44-E2A626AC2C31}"/>
              </a:ext>
            </a:extLst>
          </p:cNvPr>
          <p:cNvSpPr txBox="1"/>
          <p:nvPr/>
        </p:nvSpPr>
        <p:spPr>
          <a:xfrm>
            <a:off x="262973" y="259480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常用服务器             </a:t>
            </a:r>
            <a:r>
              <a:rPr lang="en-US" altLang="zh-CN" dirty="0"/>
              <a:t>nginx</a:t>
            </a:r>
            <a:endParaRPr lang="zh-CN" altLang="en-US" dirty="0"/>
          </a:p>
        </p:txBody>
      </p: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2" y="312843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常用开发工具         </a:t>
            </a:r>
            <a:r>
              <a:rPr lang="en-US" altLang="zh-CN" dirty="0"/>
              <a:t>PhpStorm</a:t>
            </a:r>
            <a:endParaRPr lang="zh-CN" altLang="en-US" dirty="0"/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Java</a:t>
            </a:r>
            <a:endParaRPr lang="zh-CN" altLang="en-US" dirty="0"/>
          </a:p>
        </p:txBody>
      </p:sp>
      <p:sp>
        <p:nvSpPr>
          <p:cNvPr id="66" name="文本框 1">
            <a:extLst>
              <a:ext uri="{FF2B5EF4-FFF2-40B4-BE49-F238E27FC236}">
                <a16:creationId xmlns:a16="http://schemas.microsoft.com/office/drawing/2014/main" xmlns="" id="{2C0C47B6-A640-594E-9464-F0A8CDE2E5EE}"/>
              </a:ext>
            </a:extLst>
          </p:cNvPr>
          <p:cNvSpPr txBox="1"/>
          <p:nvPr/>
        </p:nvSpPr>
        <p:spPr>
          <a:xfrm>
            <a:off x="6364772" y="1561622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oracle.com</a:t>
            </a:r>
            <a:r>
              <a:rPr lang="zh-CN" altLang="en-US" dirty="0"/>
              <a:t>下载</a:t>
            </a:r>
            <a:r>
              <a:rPr lang="en-US" altLang="zh-CN" dirty="0"/>
              <a:t>jdk-8</a:t>
            </a:r>
            <a:r>
              <a:rPr lang="zh-CN" altLang="en-US" dirty="0" smtClean="0"/>
              <a:t>，安装，配</a:t>
            </a:r>
            <a:r>
              <a:rPr lang="zh-CN" altLang="en-US" dirty="0"/>
              <a:t>环境变量</a:t>
            </a:r>
          </a:p>
        </p:txBody>
      </p:sp>
      <p:sp>
        <p:nvSpPr>
          <p:cNvPr id="67" name="文本框 1">
            <a:extLst>
              <a:ext uri="{FF2B5EF4-FFF2-40B4-BE49-F238E27FC236}">
                <a16:creationId xmlns:a16="http://schemas.microsoft.com/office/drawing/2014/main" xmlns="" id="{D83FC1A3-3D69-584F-9375-8019B38F0A10}"/>
              </a:ext>
            </a:extLst>
          </p:cNvPr>
          <p:cNvSpPr txBox="1"/>
          <p:nvPr/>
        </p:nvSpPr>
        <p:spPr>
          <a:xfrm>
            <a:off x="6364772" y="2082000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maven.apache.org </a:t>
            </a:r>
            <a:r>
              <a:rPr lang="zh-CN" altLang="en-US" dirty="0" smtClean="0"/>
              <a:t>下载</a:t>
            </a:r>
            <a:r>
              <a:rPr lang="en-US" altLang="zh-CN" dirty="0" smtClean="0"/>
              <a:t>maven</a:t>
            </a:r>
            <a:r>
              <a:rPr lang="zh-CN" altLang="en-US" dirty="0" smtClean="0"/>
              <a:t>，解</a:t>
            </a:r>
            <a:r>
              <a:rPr lang="zh-CN" altLang="en-US" dirty="0"/>
              <a:t>压，配环境</a:t>
            </a:r>
            <a:r>
              <a:rPr lang="zh-CN" altLang="en-US" dirty="0" smtClean="0"/>
              <a:t>变量</a:t>
            </a:r>
            <a:endParaRPr lang="zh-CN" altLang="en-US" dirty="0"/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7A511F69-52B4-2C4C-8A77-BA58EC7C4D52}"/>
              </a:ext>
            </a:extLst>
          </p:cNvPr>
          <p:cNvSpPr txBox="1"/>
          <p:nvPr/>
        </p:nvSpPr>
        <p:spPr>
          <a:xfrm>
            <a:off x="6364772" y="260237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spring-boot</a:t>
            </a:r>
            <a:r>
              <a:rPr lang="zh-CN" altLang="en-US" dirty="0" smtClean="0"/>
              <a:t>内嵌</a:t>
            </a:r>
            <a:r>
              <a:rPr lang="en-US" altLang="zh-CN" dirty="0" smtClean="0"/>
              <a:t>tomcat</a:t>
            </a:r>
            <a:endParaRPr lang="zh-CN" altLang="en-US" dirty="0"/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1" y="3136008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IntelliJ IDEA</a:t>
            </a:r>
            <a:endParaRPr lang="zh-CN" altLang="en-US" dirty="0"/>
          </a:p>
        </p:txBody>
      </p:sp>
      <p:sp>
        <p:nvSpPr>
          <p:cNvPr id="16" name="文本框 1">
            <a:extLst>
              <a:ext uri="{FF2B5EF4-FFF2-40B4-BE49-F238E27FC236}">
                <a16:creationId xmlns:a16="http://schemas.microsoft.com/office/drawing/2014/main" xmlns="" id="{2BFE6691-86DA-7143-9C89-0ED744CC1F5A}"/>
              </a:ext>
            </a:extLst>
          </p:cNvPr>
          <p:cNvSpPr txBox="1"/>
          <p:nvPr/>
        </p:nvSpPr>
        <p:spPr>
          <a:xfrm>
            <a:off x="262971" y="3655607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编码规范                  </a:t>
            </a:r>
            <a:r>
              <a:rPr lang="en-US" altLang="zh-CN" dirty="0"/>
              <a:t>PSR</a:t>
            </a:r>
            <a:endParaRPr lang="zh-CN" altLang="en-US" dirty="0"/>
          </a:p>
        </p:txBody>
      </p:sp>
      <p:sp>
        <p:nvSpPr>
          <p:cNvPr id="17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2" y="3668626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IDE</a:t>
            </a:r>
            <a:r>
              <a:rPr lang="zh-CN" altLang="en-US" dirty="0"/>
              <a:t>的</a:t>
            </a:r>
            <a:r>
              <a:rPr lang="en-US" altLang="zh-CN" dirty="0"/>
              <a:t>Plugins</a:t>
            </a:r>
            <a:r>
              <a:rPr lang="zh-CN" altLang="en-US" dirty="0"/>
              <a:t>搜：</a:t>
            </a:r>
            <a:r>
              <a:rPr lang="en-US" altLang="zh-CN" dirty="0"/>
              <a:t>Alibaba Java Coding Guidelines</a:t>
            </a:r>
            <a:endParaRPr lang="zh-CN" altLang="en-US" dirty="0"/>
          </a:p>
        </p:txBody>
      </p:sp>
      <p:sp>
        <p:nvSpPr>
          <p:cNvPr id="19" name="文本框 1">
            <a:extLst>
              <a:ext uri="{FF2B5EF4-FFF2-40B4-BE49-F238E27FC236}">
                <a16:creationId xmlns:a16="http://schemas.microsoft.com/office/drawing/2014/main" xmlns="" id="{16286DD3-07FB-D944-AAFA-0B9C2CEE7CBF}"/>
              </a:ext>
            </a:extLst>
          </p:cNvPr>
          <p:cNvSpPr txBox="1"/>
          <p:nvPr/>
        </p:nvSpPr>
        <p:spPr>
          <a:xfrm>
            <a:off x="6364772" y="5040501"/>
            <a:ext cx="559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</a:rPr>
              <a:t>安装和源码：</a:t>
            </a:r>
            <a:r>
              <a:rPr lang="en-US" altLang="zh-CN" b="1" dirty="0">
                <a:solidFill>
                  <a:schemeClr val="accent2"/>
                </a:solidFill>
              </a:rPr>
              <a:t>https://git.zmcms.cn/study-java/demo1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3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3" y="266065"/>
            <a:ext cx="3438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实战</a:t>
            </a: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6091237" y="927652"/>
            <a:ext cx="0" cy="5804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3047E742-4816-0E49-A717-5DDACCCD2CA8}"/>
              </a:ext>
            </a:extLst>
          </p:cNvPr>
          <p:cNvSpPr txBox="1"/>
          <p:nvPr/>
        </p:nvSpPr>
        <p:spPr>
          <a:xfrm>
            <a:off x="262973" y="1020416"/>
            <a:ext cx="5594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&lt;?php</a:t>
            </a:r>
          </a:p>
          <a:p>
            <a:endParaRPr lang="en-US" altLang="zh-CN" dirty="0"/>
          </a:p>
          <a:p>
            <a:r>
              <a:rPr lang="en-US" altLang="zh-CN" dirty="0"/>
              <a:t>echo 'Hello World';</a:t>
            </a:r>
          </a:p>
        </p:txBody>
      </p:sp>
      <p:sp>
        <p:nvSpPr>
          <p:cNvPr id="65" name="文本框 1">
            <a:extLst>
              <a:ext uri="{FF2B5EF4-FFF2-40B4-BE49-F238E27FC236}">
                <a16:creationId xmlns:a16="http://schemas.microsoft.com/office/drawing/2014/main" xmlns="" id="{4073E2EE-DD20-E449-ACE3-DB971130784D}"/>
              </a:ext>
            </a:extLst>
          </p:cNvPr>
          <p:cNvSpPr txBox="1"/>
          <p:nvPr/>
        </p:nvSpPr>
        <p:spPr>
          <a:xfrm>
            <a:off x="6364772" y="1027992"/>
            <a:ext cx="5594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static void main(String[] args) {</a:t>
            </a:r>
          </a:p>
          <a:p>
            <a:endParaRPr lang="en-US" altLang="zh-CN" dirty="0"/>
          </a:p>
          <a:p>
            <a:r>
              <a:rPr lang="en-US" altLang="zh-CN" dirty="0"/>
              <a:t>    System.out.println("Hello World");</a:t>
            </a:r>
          </a:p>
          <a:p>
            <a:endParaRPr lang="en-US" altLang="zh-CN" dirty="0"/>
          </a:p>
          <a:p>
            <a:r>
              <a:rPr lang="en-US" altLang="zh-CN" dirty="0"/>
              <a:t>}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6823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845</Words>
  <Application>Microsoft Office PowerPoint</Application>
  <PresentationFormat>自定义</PresentationFormat>
  <Paragraphs>174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changebooks</cp:lastModifiedBy>
  <cp:revision>930</cp:revision>
  <dcterms:created xsi:type="dcterms:W3CDTF">2020-07-23T05:38:20Z</dcterms:created>
  <dcterms:modified xsi:type="dcterms:W3CDTF">2020-07-28T05:47:32Z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