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256" r:id="rId2"/>
    <p:sldId id="272" r:id="rId3"/>
    <p:sldId id="258" r:id="rId4"/>
    <p:sldId id="289" r:id="rId5"/>
    <p:sldId id="291" r:id="rId6"/>
    <p:sldId id="306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7" r:id="rId17"/>
    <p:sldId id="259" r:id="rId18"/>
    <p:sldId id="30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6416"/>
    <a:srgbClr val="EC74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73" autoAdjust="0"/>
    <p:restoredTop sz="95179"/>
  </p:normalViewPr>
  <p:slideViewPr>
    <p:cSldViewPr snapToGrid="0">
      <p:cViewPr varScale="1">
        <p:scale>
          <a:sx n="74" d="100"/>
          <a:sy n="74" d="100"/>
        </p:scale>
        <p:origin x="-71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889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未标题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22280" y="275590"/>
            <a:ext cx="1164590" cy="2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22783" y="2043140"/>
            <a:ext cx="8746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PHPer</a:t>
            </a:r>
            <a:r>
              <a:rPr lang="zh-CN" altLang="en-US" sz="7200" b="1" dirty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</a:t>
            </a:r>
            <a:r>
              <a:rPr lang="en-US" altLang="zh-CN" sz="7200" b="1" dirty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Java</a:t>
            </a:r>
            <a:r>
              <a:rPr lang="zh-CN" altLang="en-US" sz="7200" b="1" dirty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初见面</a:t>
            </a:r>
            <a:endParaRPr lang="zh-CN" altLang="zh-CN" sz="7200" b="1" dirty="0">
              <a:solidFill>
                <a:srgbClr val="EC742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80610" y="5638800"/>
            <a:ext cx="2410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主讲人：宋欢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3CC354F-6EDF-764C-9684-AA04FC7ED1AB}"/>
              </a:ext>
            </a:extLst>
          </p:cNvPr>
          <p:cNvSpPr txBox="1"/>
          <p:nvPr/>
        </p:nvSpPr>
        <p:spPr>
          <a:xfrm>
            <a:off x="3096641" y="3429000"/>
            <a:ext cx="5998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EC742E"/>
                </a:solidFill>
              </a:rPr>
              <a:t>PHP</a:t>
            </a:r>
            <a:r>
              <a:rPr lang="zh-CN" altLang="en-US" sz="5400" b="1" dirty="0">
                <a:solidFill>
                  <a:srgbClr val="EC742E"/>
                </a:solidFill>
              </a:rPr>
              <a:t>和</a:t>
            </a:r>
            <a:r>
              <a:rPr lang="en-US" altLang="zh-CN" sz="5400" b="1" dirty="0">
                <a:solidFill>
                  <a:srgbClr val="EC742E"/>
                </a:solidFill>
              </a:rPr>
              <a:t>Java</a:t>
            </a:r>
            <a:r>
              <a:rPr lang="zh-CN" altLang="en-US" sz="5400" b="1" dirty="0">
                <a:solidFill>
                  <a:srgbClr val="EC742E"/>
                </a:solidFill>
              </a:rPr>
              <a:t>简单对比</a:t>
            </a:r>
            <a:endParaRPr lang="zh-CN" sz="5300" b="1" dirty="0">
              <a:solidFill>
                <a:srgbClr val="EC742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接口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interface ICalc {</a:t>
            </a:r>
            <a:br>
              <a:rPr lang="en-US" altLang="zh-CN" dirty="0"/>
            </a:br>
            <a:r>
              <a:rPr lang="en-US" altLang="zh-CN" dirty="0"/>
              <a:t>    function add($num1, $num2);</a:t>
            </a:r>
            <a:br>
              <a:rPr lang="en-US" altLang="zh-CN" dirty="0"/>
            </a:br>
            <a:r>
              <a:rPr lang="en-US" altLang="zh-CN" dirty="0"/>
              <a:t>    function subtract($num1, $num2);</a:t>
            </a:r>
            <a:br>
              <a:rPr lang="en-US" altLang="zh-CN" dirty="0"/>
            </a:br>
            <a:r>
              <a:rPr lang="en-US" altLang="zh-CN" dirty="0"/>
              <a:t>}</a:t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class CalcImpl implements ICalc {</a:t>
            </a:r>
            <a:br>
              <a:rPr lang="en-US" altLang="zh-CN" dirty="0"/>
            </a:br>
            <a:r>
              <a:rPr lang="en-US" altLang="zh-CN" dirty="0"/>
              <a:t>    function add($num1, $num2) {</a:t>
            </a:r>
            <a:br>
              <a:rPr lang="en-US" altLang="zh-CN" dirty="0"/>
            </a:br>
            <a:r>
              <a:rPr lang="en-US" altLang="zh-CN" dirty="0"/>
              <a:t>        return $num1 + $num2;</a:t>
            </a:r>
            <a:br>
              <a:rPr lang="en-US" altLang="zh-CN" dirty="0"/>
            </a:br>
            <a:r>
              <a:rPr lang="en-US" altLang="zh-CN" dirty="0"/>
              <a:t>    }</a:t>
            </a:r>
          </a:p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function subtract($num1, $num2) {</a:t>
            </a:r>
            <a:br>
              <a:rPr lang="en-US" altLang="zh-CN" dirty="0"/>
            </a:br>
            <a:r>
              <a:rPr lang="en-US" altLang="zh-CN" dirty="0"/>
              <a:t>        return $num1 - $num2;</a:t>
            </a:r>
            <a:br>
              <a:rPr lang="en-US" altLang="zh-CN" dirty="0"/>
            </a:br>
            <a:r>
              <a:rPr lang="en-US" altLang="zh-CN" dirty="0"/>
              <a:t>    }</a:t>
            </a:r>
            <a:br>
              <a:rPr lang="en-US" altLang="zh-CN" dirty="0"/>
            </a:br>
            <a:r>
              <a:rPr lang="en-US" altLang="zh-CN" dirty="0"/>
              <a:t>}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="" xmlns:a16="http://schemas.microsoft.com/office/drawing/2014/main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public interface ICalc {</a:t>
            </a:r>
            <a:br>
              <a:rPr lang="en-US" altLang="zh-CN" dirty="0"/>
            </a:br>
            <a:r>
              <a:rPr lang="en-US" altLang="zh-CN" dirty="0"/>
              <a:t>    int add(int num1, int num2);</a:t>
            </a:r>
            <a:br>
              <a:rPr lang="en-US" altLang="zh-CN" dirty="0"/>
            </a:br>
            <a:r>
              <a:rPr lang="en-US" altLang="zh-CN" dirty="0"/>
              <a:t>    int subtract(int num1, int num2);</a:t>
            </a:r>
            <a:br>
              <a:rPr lang="en-US" altLang="zh-CN" dirty="0"/>
            </a:br>
            <a:r>
              <a:rPr lang="en-US" altLang="zh-CN" dirty="0"/>
              <a:t>}</a:t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public class CalcImpl implements ICalc {</a:t>
            </a:r>
            <a:br>
              <a:rPr lang="en-US" altLang="zh-CN" dirty="0"/>
            </a:br>
            <a:r>
              <a:rPr lang="en-US" altLang="zh-CN" dirty="0"/>
              <a:t>    @Override</a:t>
            </a:r>
            <a:br>
              <a:rPr lang="en-US" altLang="zh-CN" dirty="0"/>
            </a:br>
            <a:r>
              <a:rPr lang="en-US" altLang="zh-CN" dirty="0"/>
              <a:t>    public int add(int num1, int num2) {</a:t>
            </a:r>
            <a:br>
              <a:rPr lang="en-US" altLang="zh-CN" dirty="0"/>
            </a:br>
            <a:r>
              <a:rPr lang="en-US" altLang="zh-CN" dirty="0"/>
              <a:t>        return num1 + num2;</a:t>
            </a:r>
            <a:br>
              <a:rPr lang="en-US" altLang="zh-CN" dirty="0"/>
            </a:br>
            <a:r>
              <a:rPr lang="en-US" altLang="zh-CN" dirty="0"/>
              <a:t>    }</a:t>
            </a:r>
          </a:p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@Override</a:t>
            </a:r>
            <a:br>
              <a:rPr lang="en-US" altLang="zh-CN" dirty="0"/>
            </a:br>
            <a:r>
              <a:rPr lang="en-US" altLang="zh-CN" dirty="0"/>
              <a:t>    public int subtract(int num1, int num2) {</a:t>
            </a:r>
            <a:br>
              <a:rPr lang="en-US" altLang="zh-CN" dirty="0"/>
            </a:br>
            <a:r>
              <a:rPr lang="en-US" altLang="zh-CN" dirty="0"/>
              <a:t>        return num1 - num2;</a:t>
            </a:r>
            <a:br>
              <a:rPr lang="en-US" altLang="zh-CN" dirty="0"/>
            </a:br>
            <a:r>
              <a:rPr lang="en-US" altLang="zh-CN" dirty="0"/>
              <a:t>    }</a:t>
            </a:r>
            <a:br>
              <a:rPr lang="en-US" altLang="zh-CN" dirty="0"/>
            </a:br>
            <a:r>
              <a:rPr lang="en-US" altLang="zh-CN" dirty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507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抽象类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abstract class AbstractCalc {</a:t>
            </a:r>
            <a:br>
              <a:rPr lang="en" altLang="zh-CN" dirty="0"/>
            </a:br>
            <a:r>
              <a:rPr lang="en" altLang="zh-CN" dirty="0"/>
              <a:t>    public abstract function add($num1, $num2);</a:t>
            </a:r>
            <a:br>
              <a:rPr lang="en" altLang="zh-CN" dirty="0"/>
            </a:br>
            <a:r>
              <a:rPr lang="en" altLang="zh-CN" dirty="0"/>
              <a:t>    public abstract function subtract($num1, $num2);</a:t>
            </a:r>
            <a:br>
              <a:rPr lang="en" altLang="zh-CN" dirty="0"/>
            </a:br>
            <a:r>
              <a:rPr lang="en" altLang="zh-CN" dirty="0"/>
              <a:t>}</a:t>
            </a:r>
            <a:br>
              <a:rPr lang="en" altLang="zh-CN" dirty="0"/>
            </a:b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class CalcImpl extends AbstractCalc {</a:t>
            </a:r>
            <a:br>
              <a:rPr lang="en" altLang="zh-CN" dirty="0"/>
            </a:br>
            <a:r>
              <a:rPr lang="en" altLang="zh-CN" dirty="0"/>
              <a:t>    function add($num1, $num2) {</a:t>
            </a:r>
            <a:br>
              <a:rPr lang="en" altLang="zh-CN" dirty="0"/>
            </a:br>
            <a:r>
              <a:rPr lang="en" altLang="zh-CN" dirty="0"/>
              <a:t>        return $num1 + $num2;</a:t>
            </a:r>
            <a:br>
              <a:rPr lang="en" altLang="zh-CN" dirty="0"/>
            </a:br>
            <a:r>
              <a:rPr lang="en" altLang="zh-CN" dirty="0"/>
              <a:t>    }</a:t>
            </a:r>
          </a:p>
          <a:p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    function subtract($num1, $num2) {</a:t>
            </a:r>
            <a:br>
              <a:rPr lang="en" altLang="zh-CN" dirty="0"/>
            </a:br>
            <a:r>
              <a:rPr lang="en" altLang="zh-CN" dirty="0"/>
              <a:t>        return $num1 - $num2;</a:t>
            </a:r>
            <a:br>
              <a:rPr lang="en" altLang="zh-CN" dirty="0"/>
            </a:br>
            <a:r>
              <a:rPr lang="en" altLang="zh-CN" dirty="0"/>
              <a:t>    }</a:t>
            </a:r>
            <a:br>
              <a:rPr lang="en" altLang="zh-CN" dirty="0"/>
            </a:br>
            <a:r>
              <a:rPr lang="en" altLang="zh-CN" dirty="0"/>
              <a:t>}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="" xmlns:a16="http://schemas.microsoft.com/office/drawing/2014/main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public abstract class AbstractCalc {</a:t>
            </a:r>
            <a:br>
              <a:rPr lang="en" altLang="zh-CN" dirty="0"/>
            </a:br>
            <a:r>
              <a:rPr lang="en" altLang="zh-CN" dirty="0"/>
              <a:t>    public abstract int add(int num1, int num2);</a:t>
            </a:r>
            <a:br>
              <a:rPr lang="en" altLang="zh-CN" dirty="0"/>
            </a:br>
            <a:r>
              <a:rPr lang="en" altLang="zh-CN" dirty="0"/>
              <a:t>    public abstract int subtract(int num1, int num2);</a:t>
            </a:r>
            <a:br>
              <a:rPr lang="en" altLang="zh-CN" dirty="0"/>
            </a:br>
            <a:r>
              <a:rPr lang="en" altLang="zh-CN" dirty="0"/>
              <a:t>}</a:t>
            </a:r>
            <a:br>
              <a:rPr lang="en" altLang="zh-CN" dirty="0"/>
            </a:b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public class CalcImpl extends AbstractCalc {</a:t>
            </a:r>
            <a:br>
              <a:rPr lang="en" altLang="zh-CN" dirty="0"/>
            </a:br>
            <a:r>
              <a:rPr lang="en" altLang="zh-CN" dirty="0"/>
              <a:t>    @Override</a:t>
            </a:r>
            <a:br>
              <a:rPr lang="en" altLang="zh-CN" dirty="0"/>
            </a:br>
            <a:r>
              <a:rPr lang="en" altLang="zh-CN" dirty="0"/>
              <a:t>    public int add(int num1, int num2) {</a:t>
            </a:r>
            <a:br>
              <a:rPr lang="en" altLang="zh-CN" dirty="0"/>
            </a:br>
            <a:r>
              <a:rPr lang="en" altLang="zh-CN" dirty="0"/>
              <a:t>        return num1 + num2;</a:t>
            </a:r>
            <a:br>
              <a:rPr lang="en" altLang="zh-CN" dirty="0"/>
            </a:br>
            <a:r>
              <a:rPr lang="en" altLang="zh-CN" dirty="0"/>
              <a:t>    }</a:t>
            </a:r>
          </a:p>
          <a:p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    @Override</a:t>
            </a:r>
            <a:br>
              <a:rPr lang="en" altLang="zh-CN" dirty="0"/>
            </a:br>
            <a:r>
              <a:rPr lang="en" altLang="zh-CN" dirty="0"/>
              <a:t>    public int subtract(int num1, int num2) {</a:t>
            </a:r>
            <a:br>
              <a:rPr lang="en" altLang="zh-CN" dirty="0"/>
            </a:br>
            <a:r>
              <a:rPr lang="en" altLang="zh-CN" dirty="0"/>
              <a:t>        return num1 - num2;</a:t>
            </a:r>
            <a:br>
              <a:rPr lang="en" altLang="zh-CN" dirty="0"/>
            </a:br>
            <a:r>
              <a:rPr lang="en" altLang="zh-CN" dirty="0"/>
              <a:t>    }</a:t>
            </a:r>
            <a:br>
              <a:rPr lang="en" altLang="zh-CN" dirty="0"/>
            </a:br>
            <a:r>
              <a:rPr lang="en" altLang="zh-CN" dirty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615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数组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$books = [</a:t>
            </a:r>
            <a:br>
              <a:rPr lang="en" altLang="zh-CN" dirty="0"/>
            </a:br>
            <a:r>
              <a:rPr lang="en" altLang="zh-CN" dirty="0"/>
              <a:t>    [</a:t>
            </a:r>
            <a:br>
              <a:rPr lang="en" altLang="zh-CN" dirty="0"/>
            </a:br>
            <a:r>
              <a:rPr lang="en" altLang="zh-CN" dirty="0"/>
              <a:t>        'id' =&gt; 1,</a:t>
            </a:r>
            <a:br>
              <a:rPr lang="en" altLang="zh-CN" dirty="0"/>
            </a:br>
            <a:r>
              <a:rPr lang="en" altLang="zh-CN" dirty="0"/>
              <a:t>        'name' =&gt; 'PHP</a:t>
            </a:r>
            <a:r>
              <a:rPr lang="zh-CN" altLang="en-US" dirty="0"/>
              <a:t>核心技术与最佳实践</a:t>
            </a:r>
            <a:r>
              <a:rPr lang="en" altLang="zh-CN" dirty="0"/>
              <a:t>'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],</a:t>
            </a:r>
            <a:br>
              <a:rPr lang="en-US" altLang="zh-CN" dirty="0"/>
            </a:br>
            <a:r>
              <a:rPr lang="en-US" altLang="zh-CN" dirty="0"/>
              <a:t>    [</a:t>
            </a:r>
            <a:br>
              <a:rPr lang="en-US" altLang="zh-CN" dirty="0"/>
            </a:br>
            <a:r>
              <a:rPr lang="en-US" altLang="zh-CN" dirty="0"/>
              <a:t>        </a:t>
            </a:r>
            <a:r>
              <a:rPr lang="en" altLang="zh-CN" dirty="0"/>
              <a:t>'name' =&gt; '</a:t>
            </a:r>
            <a:r>
              <a:rPr lang="zh-CN" altLang="en-US" dirty="0"/>
              <a:t>深入</a:t>
            </a:r>
            <a:r>
              <a:rPr lang="en" altLang="zh-CN" dirty="0"/>
              <a:t>PHP</a:t>
            </a:r>
            <a:r>
              <a:rPr lang="zh-CN" altLang="en-US" dirty="0"/>
              <a:t>：面向对象、模式与实践</a:t>
            </a:r>
            <a:r>
              <a:rPr lang="en-US" altLang="zh-CN" dirty="0"/>
              <a:t>',</a:t>
            </a:r>
            <a:br>
              <a:rPr lang="en-US" altLang="zh-CN" dirty="0"/>
            </a:br>
            <a:r>
              <a:rPr lang="en-US" altLang="zh-CN" dirty="0"/>
              <a:t>        '</a:t>
            </a:r>
            <a:r>
              <a:rPr lang="en" altLang="zh-CN" dirty="0"/>
              <a:t>price' =&gt; 100</a:t>
            </a:r>
            <a:br>
              <a:rPr lang="en" altLang="zh-CN" dirty="0"/>
            </a:br>
            <a:r>
              <a:rPr lang="en" altLang="zh-CN" dirty="0"/>
              <a:t>    ],</a:t>
            </a:r>
            <a:br>
              <a:rPr lang="en" altLang="zh-CN" dirty="0"/>
            </a:br>
            <a:r>
              <a:rPr lang="en" altLang="zh-CN" dirty="0"/>
              <a:t>    [</a:t>
            </a:r>
            <a:br>
              <a:rPr lang="en" altLang="zh-CN" dirty="0"/>
            </a:br>
            <a:r>
              <a:rPr lang="en" altLang="zh-CN" dirty="0"/>
              <a:t>        'id' =&gt; 3,</a:t>
            </a:r>
            <a:br>
              <a:rPr lang="en" altLang="zh-CN" dirty="0"/>
            </a:br>
            <a:r>
              <a:rPr lang="en" altLang="zh-CN" dirty="0"/>
              <a:t>        'name' =&gt; 'PHP7</a:t>
            </a:r>
            <a:r>
              <a:rPr lang="zh-CN" altLang="en-US" dirty="0"/>
              <a:t>内核剖析</a:t>
            </a:r>
            <a:r>
              <a:rPr lang="en-US" altLang="zh-CN" dirty="0"/>
              <a:t>',</a:t>
            </a:r>
            <a:br>
              <a:rPr lang="en-US" altLang="zh-CN" dirty="0"/>
            </a:br>
            <a:r>
              <a:rPr lang="en-US" altLang="zh-CN" dirty="0"/>
              <a:t>        '</a:t>
            </a:r>
            <a:r>
              <a:rPr lang="en" altLang="zh-CN" dirty="0"/>
              <a:t>price' =&gt; 55.5</a:t>
            </a:r>
            <a:br>
              <a:rPr lang="en" altLang="zh-CN" dirty="0"/>
            </a:br>
            <a:r>
              <a:rPr lang="en" altLang="zh-CN" dirty="0"/>
              <a:t>    ]</a:t>
            </a:r>
            <a:br>
              <a:rPr lang="en" altLang="zh-CN" dirty="0"/>
            </a:br>
            <a:r>
              <a:rPr lang="en" altLang="zh-CN" dirty="0"/>
              <a:t>];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="" xmlns:a16="http://schemas.microsoft.com/office/drawing/2014/main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Map&lt;String, Object&gt; book1 = new HashMap&lt;&gt;();</a:t>
            </a:r>
            <a:br>
              <a:rPr lang="en" altLang="zh-CN" dirty="0"/>
            </a:br>
            <a:r>
              <a:rPr lang="en" altLang="zh-CN" dirty="0"/>
              <a:t>book1.put("id", 1);</a:t>
            </a:r>
            <a:br>
              <a:rPr lang="en" altLang="zh-CN" dirty="0"/>
            </a:br>
            <a:r>
              <a:rPr lang="en" altLang="zh-CN" dirty="0"/>
              <a:t>book1.put("name", "Java</a:t>
            </a:r>
            <a:r>
              <a:rPr lang="zh-CN" altLang="en-US" dirty="0"/>
              <a:t>核心技术</a:t>
            </a:r>
            <a:r>
              <a:rPr lang="en-US" altLang="zh-CN" dirty="0"/>
              <a:t>");</a:t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" altLang="zh-CN" dirty="0"/>
              <a:t>Map&lt;String, Object&gt; book2 = new HashMap&lt;&gt;();</a:t>
            </a:r>
            <a:br>
              <a:rPr lang="en" altLang="zh-CN" dirty="0"/>
            </a:br>
            <a:r>
              <a:rPr lang="en" altLang="zh-CN" dirty="0"/>
              <a:t>book2.put("name", "Java</a:t>
            </a:r>
            <a:r>
              <a:rPr lang="zh-CN" altLang="en-US" dirty="0"/>
              <a:t>编程思想</a:t>
            </a:r>
            <a:r>
              <a:rPr lang="en-US" altLang="zh-CN" dirty="0"/>
              <a:t>");</a:t>
            </a:r>
            <a:br>
              <a:rPr lang="en-US" altLang="zh-CN" dirty="0"/>
            </a:br>
            <a:r>
              <a:rPr lang="en" altLang="zh-CN" dirty="0"/>
              <a:t>book2.put("price", 108);</a:t>
            </a:r>
            <a:br>
              <a:rPr lang="en" altLang="zh-CN" dirty="0"/>
            </a:b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Map&lt;String, Object&gt; book3 = new HashMap&lt;&gt;();</a:t>
            </a:r>
            <a:br>
              <a:rPr lang="en" altLang="zh-CN" dirty="0"/>
            </a:br>
            <a:r>
              <a:rPr lang="en" altLang="zh-CN" dirty="0"/>
              <a:t>book3.put("id", 3);</a:t>
            </a:r>
            <a:br>
              <a:rPr lang="en" altLang="zh-CN" dirty="0"/>
            </a:br>
            <a:r>
              <a:rPr lang="en" altLang="zh-CN" dirty="0"/>
              <a:t>book3.put("name", "Java</a:t>
            </a:r>
            <a:r>
              <a:rPr lang="zh-CN" altLang="en-US" dirty="0"/>
              <a:t>并发编程实战</a:t>
            </a:r>
            <a:r>
              <a:rPr lang="en-US" altLang="zh-CN" dirty="0"/>
              <a:t>");</a:t>
            </a:r>
            <a:br>
              <a:rPr lang="en-US" altLang="zh-CN" dirty="0"/>
            </a:br>
            <a:r>
              <a:rPr lang="en" altLang="zh-CN" dirty="0"/>
              <a:t>book3.put("price", 47.5);</a:t>
            </a:r>
            <a:br>
              <a:rPr lang="en" altLang="zh-CN" dirty="0"/>
            </a:b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List&lt;Map&lt;String, Object&gt;&gt; books = new ArrayList&lt;&gt;();</a:t>
            </a:r>
            <a:br>
              <a:rPr lang="en" altLang="zh-CN" dirty="0"/>
            </a:br>
            <a:r>
              <a:rPr lang="en" altLang="zh-CN" dirty="0"/>
              <a:t>books.add(book1);</a:t>
            </a:r>
            <a:br>
              <a:rPr lang="en" altLang="zh-CN" dirty="0"/>
            </a:br>
            <a:r>
              <a:rPr lang="en" altLang="zh-CN" dirty="0"/>
              <a:t>books.add(book2);</a:t>
            </a:r>
            <a:br>
              <a:rPr lang="en" altLang="zh-CN" dirty="0"/>
            </a:br>
            <a:r>
              <a:rPr lang="en" altLang="zh-CN" dirty="0"/>
              <a:t>books.add(book3);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8512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复杂数组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$books = [</a:t>
            </a:r>
            <a:br>
              <a:rPr lang="en" altLang="zh-CN" dirty="0"/>
            </a:br>
            <a:r>
              <a:rPr lang="en" altLang="zh-CN" dirty="0"/>
              <a:t>    1 =&gt; [</a:t>
            </a:r>
            <a:br>
              <a:rPr lang="en" altLang="zh-CN" dirty="0"/>
            </a:br>
            <a:r>
              <a:rPr lang="en" altLang="zh-CN" dirty="0"/>
              <a:t>        1,</a:t>
            </a:r>
            <a:br>
              <a:rPr lang="en" altLang="zh-CN" dirty="0"/>
            </a:br>
            <a:r>
              <a:rPr lang="en" altLang="zh-CN" dirty="0"/>
              <a:t>        'name' =&gt; 'PHP</a:t>
            </a:r>
            <a:r>
              <a:rPr lang="zh-CN" altLang="en-US" dirty="0"/>
              <a:t>核心技术与最佳实践</a:t>
            </a:r>
            <a:r>
              <a:rPr lang="en" altLang="zh-CN" dirty="0"/>
              <a:t>'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],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en" altLang="zh-CN" dirty="0"/>
              <a:t>'</a:t>
            </a:r>
            <a:r>
              <a:rPr lang="zh-CN" altLang="en-US" dirty="0"/>
              <a:t>深入</a:t>
            </a:r>
            <a:r>
              <a:rPr lang="en" altLang="zh-CN" dirty="0"/>
              <a:t>PHP' =&gt; [</a:t>
            </a:r>
            <a:br>
              <a:rPr lang="en" altLang="zh-CN" dirty="0"/>
            </a:br>
            <a:r>
              <a:rPr lang="en" altLang="zh-CN" dirty="0"/>
              <a:t>        '</a:t>
            </a:r>
            <a:r>
              <a:rPr lang="zh-CN" altLang="en-US" dirty="0"/>
              <a:t>深入</a:t>
            </a:r>
            <a:r>
              <a:rPr lang="en" altLang="zh-CN" dirty="0"/>
              <a:t>PHP</a:t>
            </a:r>
            <a:r>
              <a:rPr lang="zh-CN" altLang="en-US" dirty="0"/>
              <a:t>：面向对象、模式与实践</a:t>
            </a:r>
            <a:r>
              <a:rPr lang="en-US" altLang="zh-CN" dirty="0"/>
              <a:t>',</a:t>
            </a:r>
            <a:br>
              <a:rPr lang="en-US" altLang="zh-CN" dirty="0"/>
            </a:br>
            <a:r>
              <a:rPr lang="en-US" altLang="zh-CN" dirty="0"/>
              <a:t>        '</a:t>
            </a:r>
            <a:r>
              <a:rPr lang="en" altLang="zh-CN" dirty="0"/>
              <a:t>price' =&gt; 100</a:t>
            </a:r>
            <a:br>
              <a:rPr lang="en" altLang="zh-CN" dirty="0"/>
            </a:br>
            <a:r>
              <a:rPr lang="en" altLang="zh-CN" dirty="0"/>
              <a:t>    ],</a:t>
            </a:r>
            <a:br>
              <a:rPr lang="en" altLang="zh-CN" dirty="0"/>
            </a:br>
            <a:r>
              <a:rPr lang="en" altLang="zh-CN" dirty="0"/>
              <a:t>    [</a:t>
            </a:r>
            <a:br>
              <a:rPr lang="en" altLang="zh-CN" dirty="0"/>
            </a:br>
            <a:r>
              <a:rPr lang="en" altLang="zh-CN" dirty="0"/>
              <a:t>        </a:t>
            </a:r>
            <a:r>
              <a:rPr lang="en" altLang="zh-CN" dirty="0" smtClean="0"/>
              <a:t>[</a:t>
            </a: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            3,</a:t>
            </a:r>
            <a:br>
              <a:rPr lang="en" altLang="zh-CN" dirty="0"/>
            </a:br>
            <a:r>
              <a:rPr lang="en" altLang="zh-CN" dirty="0"/>
              <a:t>            'name' =&gt; 'PHP7</a:t>
            </a:r>
            <a:r>
              <a:rPr lang="zh-CN" altLang="en-US" dirty="0"/>
              <a:t>内核剖析</a:t>
            </a:r>
            <a:r>
              <a:rPr lang="en-US" altLang="zh-CN" dirty="0"/>
              <a:t>',</a:t>
            </a:r>
            <a:br>
              <a:rPr lang="en-US" altLang="zh-CN" dirty="0"/>
            </a:br>
            <a:r>
              <a:rPr lang="en-US" altLang="zh-CN" dirty="0"/>
              <a:t>            55.5</a:t>
            </a:r>
            <a:br>
              <a:rPr lang="en-US" altLang="zh-CN" dirty="0"/>
            </a:br>
            <a:r>
              <a:rPr lang="en-US" altLang="zh-CN" dirty="0"/>
              <a:t>        ],</a:t>
            </a:r>
            <a:br>
              <a:rPr lang="en-US" altLang="zh-CN" dirty="0"/>
            </a:br>
            <a:r>
              <a:rPr lang="en-US" altLang="zh-CN" dirty="0"/>
              <a:t>        ['</a:t>
            </a:r>
            <a:r>
              <a:rPr lang="en" altLang="zh-CN" dirty="0"/>
              <a:t>PHP</a:t>
            </a:r>
            <a:r>
              <a:rPr lang="zh-CN" altLang="en-US" dirty="0"/>
              <a:t>安全之道</a:t>
            </a:r>
            <a:r>
              <a:rPr lang="en" altLang="zh-CN" dirty="0"/>
              <a:t>'</a:t>
            </a:r>
            <a:r>
              <a:rPr lang="en-US" altLang="zh-CN" dirty="0"/>
              <a:t>, 62]</a:t>
            </a:r>
            <a:br>
              <a:rPr lang="en-US" altLang="zh-CN" dirty="0"/>
            </a:br>
            <a:r>
              <a:rPr lang="en-US" altLang="zh-CN" dirty="0"/>
              <a:t>    ]</a:t>
            </a:r>
            <a:br>
              <a:rPr lang="en-US" altLang="zh-CN" dirty="0"/>
            </a:br>
            <a:r>
              <a:rPr lang="en-US" altLang="zh-CN" dirty="0"/>
              <a:t>];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73" name="文本框 1">
            <a:extLst>
              <a:ext uri="{FF2B5EF4-FFF2-40B4-BE49-F238E27FC236}">
                <a16:creationId xmlns="" xmlns:a16="http://schemas.microsoft.com/office/drawing/2014/main" id="{DAEE1118-288B-6440-A7C8-E6683A911A34}"/>
              </a:ext>
            </a:extLst>
          </p:cNvPr>
          <p:cNvSpPr txBox="1"/>
          <p:nvPr/>
        </p:nvSpPr>
        <p:spPr>
          <a:xfrm>
            <a:off x="6364771" y="524699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这个需求实现不了</a:t>
            </a:r>
          </a:p>
        </p:txBody>
      </p:sp>
      <p:sp>
        <p:nvSpPr>
          <p:cNvPr id="74" name="文本框 1">
            <a:extLst>
              <a:ext uri="{FF2B5EF4-FFF2-40B4-BE49-F238E27FC236}">
                <a16:creationId xmlns="" xmlns:a16="http://schemas.microsoft.com/office/drawing/2014/main" id="{8849D90D-D3EA-9643-A516-32829C12027D}"/>
              </a:ext>
            </a:extLst>
          </p:cNvPr>
          <p:cNvSpPr txBox="1"/>
          <p:nvPr/>
        </p:nvSpPr>
        <p:spPr>
          <a:xfrm>
            <a:off x="6364770" y="5767373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好吧，我想想，先评审，再排期吧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B3F7E83-3404-EE43-8E8C-ADC6E8208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98" y="1560300"/>
            <a:ext cx="2527300" cy="311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1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同时下载</a:t>
            </a:r>
            <a:r>
              <a:rPr lang="en-US" altLang="zh-CN" sz="2400" b="1" dirty="0">
                <a:solidFill>
                  <a:schemeClr val="accent2"/>
                </a:solidFill>
              </a:rPr>
              <a:t>8</a:t>
            </a:r>
            <a:r>
              <a:rPr lang="zh-CN" altLang="en-US" sz="2400" b="1" dirty="0">
                <a:solidFill>
                  <a:schemeClr val="accent2"/>
                </a:solidFill>
              </a:rPr>
              <a:t>首歌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暂未用过线程。大家有空研究下。</a:t>
            </a:r>
            <a:endParaRPr lang="en-US" altLang="zh-CN" dirty="0"/>
          </a:p>
        </p:txBody>
      </p:sp>
      <p:sp>
        <p:nvSpPr>
          <p:cNvPr id="43" name="文本框 1">
            <a:extLst>
              <a:ext uri="{FF2B5EF4-FFF2-40B4-BE49-F238E27FC236}">
                <a16:creationId xmlns="" xmlns:a16="http://schemas.microsoft.com/office/drawing/2014/main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目前能想到的方案：</a:t>
            </a:r>
            <a:r>
              <a:rPr lang="en" altLang="zh-CN" dirty="0"/>
              <a:t>curl_multi</a:t>
            </a:r>
            <a:r>
              <a:rPr lang="zh-CN" altLang="en" dirty="0"/>
              <a:t>同时调</a:t>
            </a:r>
            <a:r>
              <a:rPr lang="zh-CN" altLang="en-US" dirty="0"/>
              <a:t>下面</a:t>
            </a:r>
            <a:r>
              <a:rPr lang="en-US" altLang="zh-CN" dirty="0"/>
              <a:t>8</a:t>
            </a:r>
            <a:r>
              <a:rPr lang="zh-CN" altLang="en-US" dirty="0"/>
              <a:t>个接口</a:t>
            </a:r>
            <a:endParaRPr lang="en-US" altLang="zh-CN" dirty="0"/>
          </a:p>
        </p:txBody>
      </p:sp>
      <p:sp>
        <p:nvSpPr>
          <p:cNvPr id="44" name="文本框 1">
            <a:extLst>
              <a:ext uri="{FF2B5EF4-FFF2-40B4-BE49-F238E27FC236}">
                <a16:creationId xmlns="" xmlns:a16="http://schemas.microsoft.com/office/drawing/2014/main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晴天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稻香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夜曲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安静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青花瓷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东风破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等你下课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爱在西元前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="" xmlns:a16="http://schemas.microsoft.com/office/drawing/2014/main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List&lt;String&gt; paths = new ArrayList&lt;&gt;();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晴天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稻香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夜曲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安静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青花瓷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东风破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等你下课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爱在西元前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for (String fileName : paths) {</a:t>
            </a:r>
            <a:br>
              <a:rPr lang="en" altLang="zh-CN" dirty="0"/>
            </a:br>
            <a:r>
              <a:rPr lang="en" altLang="zh-CN" dirty="0"/>
              <a:t>    new Thread(() -&gt; </a:t>
            </a:r>
            <a:r>
              <a:rPr lang="en" altLang="zh-CN" i="1" dirty="0"/>
              <a:t>download</a:t>
            </a:r>
            <a:r>
              <a:rPr lang="en" altLang="zh-CN" dirty="0"/>
              <a:t>(fileName</a:t>
            </a:r>
            <a:r>
              <a:rPr lang="en" altLang="zh-CN" dirty="0" smtClean="0"/>
              <a:t>))</a:t>
            </a:r>
            <a:r>
              <a:rPr lang="en-US" altLang="zh-CN" dirty="0" smtClean="0"/>
              <a:t>.</a:t>
            </a:r>
            <a:r>
              <a:rPr lang="en-US" altLang="zh-CN" dirty="0"/>
              <a:t>start()</a:t>
            </a:r>
            <a:r>
              <a:rPr lang="en" altLang="zh-CN" dirty="0" smtClean="0"/>
              <a:t>;</a:t>
            </a: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}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A9D24C69-437A-DD45-9510-0CE41B89A264}"/>
              </a:ext>
            </a:extLst>
          </p:cNvPr>
          <p:cNvSpPr txBox="1"/>
          <p:nvPr/>
        </p:nvSpPr>
        <p:spPr>
          <a:xfrm>
            <a:off x="262370" y="5054172"/>
            <a:ext cx="559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2"/>
                </a:solidFill>
              </a:rPr>
              <a:t>👆   </a:t>
            </a:r>
            <a:r>
              <a:rPr lang="zh-CN" altLang="en-US" b="1" dirty="0" smtClean="0">
                <a:solidFill>
                  <a:schemeClr val="accent2"/>
                </a:solidFill>
              </a:rPr>
              <a:t>方案</a:t>
            </a:r>
            <a:r>
              <a:rPr lang="zh-CN" altLang="en-US" b="1" dirty="0">
                <a:solidFill>
                  <a:schemeClr val="accent2"/>
                </a:solidFill>
              </a:rPr>
              <a:t>太繁琐，大家有什么好办法？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53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公司当前常用框架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                            </a:t>
            </a:r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构建                           </a:t>
            </a:r>
            <a:r>
              <a:rPr lang="en-US" altLang="zh-CN" dirty="0"/>
              <a:t>composer</a:t>
            </a:r>
            <a:endParaRPr lang="zh-CN" altLang="en-US" dirty="0"/>
          </a:p>
        </p:txBody>
      </p:sp>
      <p:sp>
        <p:nvSpPr>
          <p:cNvPr id="43" name="文本框 1">
            <a:extLst>
              <a:ext uri="{FF2B5EF4-FFF2-40B4-BE49-F238E27FC236}">
                <a16:creationId xmlns="" xmlns:a16="http://schemas.microsoft.com/office/drawing/2014/main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基础框架                  </a:t>
            </a:r>
            <a:r>
              <a:rPr lang="en" altLang="zh-CN" dirty="0"/>
              <a:t>laravel</a:t>
            </a:r>
            <a:endParaRPr lang="zh-CN" altLang="en-US" dirty="0"/>
          </a:p>
        </p:txBody>
      </p:sp>
      <p:sp>
        <p:nvSpPr>
          <p:cNvPr id="44" name="文本框 1">
            <a:extLst>
              <a:ext uri="{FF2B5EF4-FFF2-40B4-BE49-F238E27FC236}">
                <a16:creationId xmlns="" xmlns:a16="http://schemas.microsoft.com/office/drawing/2014/main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json</a:t>
            </a:r>
            <a:r>
              <a:rPr lang="zh-CN" altLang="en-US" dirty="0"/>
              <a:t>                            </a:t>
            </a:r>
            <a:r>
              <a:rPr lang="en-US" altLang="zh-CN" dirty="0"/>
              <a:t>PHP</a:t>
            </a:r>
            <a:r>
              <a:rPr lang="zh-CN" altLang="en-US" dirty="0"/>
              <a:t>自带</a:t>
            </a:r>
          </a:p>
        </p:txBody>
      </p: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2BFE6691-86DA-7143-9C89-0ED744CC1F5A}"/>
              </a:ext>
            </a:extLst>
          </p:cNvPr>
          <p:cNvSpPr txBox="1"/>
          <p:nvPr/>
        </p:nvSpPr>
        <p:spPr>
          <a:xfrm>
            <a:off x="262972" y="312843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数据库</a:t>
            </a:r>
            <a:r>
              <a:rPr lang="en-US" altLang="zh-CN" dirty="0"/>
              <a:t>                      PDO</a:t>
            </a:r>
            <a:endParaRPr lang="zh-CN" altLang="en-US" dirty="0"/>
          </a:p>
        </p:txBody>
      </p:sp>
      <p:sp>
        <p:nvSpPr>
          <p:cNvPr id="48" name="文本框 1">
            <a:extLst>
              <a:ext uri="{FF2B5EF4-FFF2-40B4-BE49-F238E27FC236}">
                <a16:creationId xmlns="" xmlns:a16="http://schemas.microsoft.com/office/drawing/2014/main" id="{4AC6BBBF-5555-3E42-A654-F113ACF060A4}"/>
              </a:ext>
            </a:extLst>
          </p:cNvPr>
          <p:cNvSpPr txBox="1"/>
          <p:nvPr/>
        </p:nvSpPr>
        <p:spPr>
          <a:xfrm>
            <a:off x="262972" y="365178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redis                          </a:t>
            </a:r>
            <a:r>
              <a:rPr lang="en-US" altLang="zh-CN" dirty="0"/>
              <a:t>predis</a:t>
            </a:r>
            <a:r>
              <a:rPr lang="zh-CN" altLang="en-US" dirty="0"/>
              <a:t>、</a:t>
            </a:r>
            <a:r>
              <a:rPr lang="en-US" altLang="zh-CN" dirty="0"/>
              <a:t>illuminate-redis</a:t>
            </a:r>
            <a:endParaRPr lang="zh-CN" altLang="en-US" dirty="0"/>
          </a:p>
        </p:txBody>
      </p:sp>
      <p:sp>
        <p:nvSpPr>
          <p:cNvPr id="49" name="文本框 1">
            <a:extLst>
              <a:ext uri="{FF2B5EF4-FFF2-40B4-BE49-F238E27FC236}">
                <a16:creationId xmlns="" xmlns:a16="http://schemas.microsoft.com/office/drawing/2014/main" id="{30217E32-968F-0B46-B255-C1A0C5B30ACB}"/>
              </a:ext>
            </a:extLst>
          </p:cNvPr>
          <p:cNvSpPr txBox="1"/>
          <p:nvPr/>
        </p:nvSpPr>
        <p:spPr>
          <a:xfrm>
            <a:off x="262972" y="417215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日志</a:t>
            </a:r>
            <a:r>
              <a:rPr lang="en-US" altLang="zh-CN" dirty="0"/>
              <a:t>                          illuminate-log</a:t>
            </a:r>
            <a:endParaRPr lang="zh-CN" altLang="en-US" dirty="0"/>
          </a:p>
        </p:txBody>
      </p:sp>
      <p:sp>
        <p:nvSpPr>
          <p:cNvPr id="50" name="文本框 1">
            <a:extLst>
              <a:ext uri="{FF2B5EF4-FFF2-40B4-BE49-F238E27FC236}">
                <a16:creationId xmlns="" xmlns:a16="http://schemas.microsoft.com/office/drawing/2014/main" id="{3F9611EF-809E-2549-9ECB-47065BC350D6}"/>
              </a:ext>
            </a:extLst>
          </p:cNvPr>
          <p:cNvSpPr txBox="1"/>
          <p:nvPr/>
        </p:nvSpPr>
        <p:spPr>
          <a:xfrm>
            <a:off x="262972" y="470578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二级缓存</a:t>
            </a:r>
            <a:r>
              <a:rPr lang="en-US" altLang="zh-CN" dirty="0"/>
              <a:t>                 </a:t>
            </a:r>
            <a:r>
              <a:rPr lang="zh-CN" altLang="en-US" dirty="0"/>
              <a:t>通常用文件</a:t>
            </a:r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="" xmlns:a16="http://schemas.microsoft.com/office/drawing/2014/main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maven</a:t>
            </a:r>
            <a:endParaRPr lang="zh-CN" altLang="en-US" dirty="0"/>
          </a:p>
        </p:txBody>
      </p:sp>
      <p:sp>
        <p:nvSpPr>
          <p:cNvPr id="67" name="文本框 1">
            <a:extLst>
              <a:ext uri="{FF2B5EF4-FFF2-40B4-BE49-F238E27FC236}">
                <a16:creationId xmlns="" xmlns:a16="http://schemas.microsoft.com/office/drawing/2014/main" id="{D83FC1A3-3D69-584F-9375-8019B38F0A10}"/>
              </a:ext>
            </a:extLst>
          </p:cNvPr>
          <p:cNvSpPr txBox="1"/>
          <p:nvPr/>
        </p:nvSpPr>
        <p:spPr>
          <a:xfrm>
            <a:off x="6364772" y="2082000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springboot + mybatis</a:t>
            </a:r>
            <a:endParaRPr lang="zh-CN" altLang="en-US" dirty="0"/>
          </a:p>
        </p:txBody>
      </p:sp>
      <p:sp>
        <p:nvSpPr>
          <p:cNvPr id="68" name="文本框 1">
            <a:extLst>
              <a:ext uri="{FF2B5EF4-FFF2-40B4-BE49-F238E27FC236}">
                <a16:creationId xmlns="" xmlns:a16="http://schemas.microsoft.com/office/drawing/2014/main" id="{7A511F69-52B4-2C4C-8A77-BA58EC7C4D52}"/>
              </a:ext>
            </a:extLst>
          </p:cNvPr>
          <p:cNvSpPr txBox="1"/>
          <p:nvPr/>
        </p:nvSpPr>
        <p:spPr>
          <a:xfrm>
            <a:off x="6364772" y="260237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fastjson</a:t>
            </a:r>
            <a:r>
              <a:rPr lang="zh-CN" altLang="en-US" dirty="0"/>
              <a:t>、</a:t>
            </a:r>
            <a:r>
              <a:rPr lang="en-US" altLang="zh-CN" dirty="0"/>
              <a:t>gson</a:t>
            </a:r>
            <a:r>
              <a:rPr lang="zh-CN" altLang="en-US" dirty="0"/>
              <a:t>、</a:t>
            </a:r>
            <a:r>
              <a:rPr lang="en-US" altLang="zh-CN" dirty="0"/>
              <a:t>jackson</a:t>
            </a:r>
            <a:endParaRPr lang="zh-CN" altLang="en-US" dirty="0"/>
          </a:p>
        </p:txBody>
      </p:sp>
      <p:sp>
        <p:nvSpPr>
          <p:cNvPr id="69" name="文本框 1">
            <a:extLst>
              <a:ext uri="{FF2B5EF4-FFF2-40B4-BE49-F238E27FC236}">
                <a16:creationId xmlns="" xmlns:a16="http://schemas.microsoft.com/office/drawing/2014/main" id="{16286DD3-07FB-D944-AAFA-0B9C2CEE7CBF}"/>
              </a:ext>
            </a:extLst>
          </p:cNvPr>
          <p:cNvSpPr txBox="1"/>
          <p:nvPr/>
        </p:nvSpPr>
        <p:spPr>
          <a:xfrm>
            <a:off x="6364771" y="313600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JDBC + druid</a:t>
            </a:r>
            <a:endParaRPr lang="zh-CN" altLang="en-US" dirty="0"/>
          </a:p>
        </p:txBody>
      </p:sp>
      <p:sp>
        <p:nvSpPr>
          <p:cNvPr id="70" name="文本框 1">
            <a:extLst>
              <a:ext uri="{FF2B5EF4-FFF2-40B4-BE49-F238E27FC236}">
                <a16:creationId xmlns="" xmlns:a16="http://schemas.microsoft.com/office/drawing/2014/main" id="{5C266C52-75AE-B54F-8910-D07C118082F9}"/>
              </a:ext>
            </a:extLst>
          </p:cNvPr>
          <p:cNvSpPr txBox="1"/>
          <p:nvPr/>
        </p:nvSpPr>
        <p:spPr>
          <a:xfrm>
            <a:off x="6364771" y="365935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jedis + lettuce</a:t>
            </a:r>
            <a:endParaRPr lang="zh-CN" altLang="en-US" dirty="0"/>
          </a:p>
        </p:txBody>
      </p:sp>
      <p:sp>
        <p:nvSpPr>
          <p:cNvPr id="71" name="文本框 1">
            <a:extLst>
              <a:ext uri="{FF2B5EF4-FFF2-40B4-BE49-F238E27FC236}">
                <a16:creationId xmlns="" xmlns:a16="http://schemas.microsoft.com/office/drawing/2014/main" id="{B25469CA-5727-5E4F-A79F-ED8776FA02A3}"/>
              </a:ext>
            </a:extLst>
          </p:cNvPr>
          <p:cNvSpPr txBox="1"/>
          <p:nvPr/>
        </p:nvSpPr>
        <p:spPr>
          <a:xfrm>
            <a:off x="6364771" y="417973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logback</a:t>
            </a:r>
            <a:endParaRPr lang="zh-CN" altLang="en-US" dirty="0"/>
          </a:p>
        </p:txBody>
      </p:sp>
      <p:sp>
        <p:nvSpPr>
          <p:cNvPr id="72" name="文本框 1">
            <a:extLst>
              <a:ext uri="{FF2B5EF4-FFF2-40B4-BE49-F238E27FC236}">
                <a16:creationId xmlns="" xmlns:a16="http://schemas.microsoft.com/office/drawing/2014/main" id="{137A1497-CD5F-534C-923D-3238B16C4CA8}"/>
              </a:ext>
            </a:extLst>
          </p:cNvPr>
          <p:cNvSpPr txBox="1"/>
          <p:nvPr/>
        </p:nvSpPr>
        <p:spPr>
          <a:xfrm>
            <a:off x="6364771" y="471336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guava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6440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1877" y="266065"/>
            <a:ext cx="197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</a:rPr>
              <a:t>Q&amp;A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35483" y="2967335"/>
            <a:ext cx="4511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欢迎提问，可以任意问题。</a:t>
            </a:r>
            <a:endParaRPr lang="en-US" altLang="zh-CN" b="1" dirty="0">
              <a:solidFill>
                <a:schemeClr val="accent2"/>
              </a:solidFill>
            </a:endParaRPr>
          </a:p>
          <a:p>
            <a:endParaRPr lang="en-US" altLang="zh-CN" b="1" dirty="0">
              <a:solidFill>
                <a:schemeClr val="accent2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温馨提示：私下提问收费（注：美女免费）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1333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160520" y="2462530"/>
            <a:ext cx="43802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</a:rPr>
              <a:t>THANKS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78120" y="3851910"/>
            <a:ext cx="2410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主讲人：宋欢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标题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43" name="文本框 1">
            <a:extLst>
              <a:ext uri="{FF2B5EF4-FFF2-40B4-BE49-F238E27FC236}">
                <a16:creationId xmlns="" xmlns:a16="http://schemas.microsoft.com/office/drawing/2014/main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44" name="文本框 1">
            <a:extLst>
              <a:ext uri="{FF2B5EF4-FFF2-40B4-BE49-F238E27FC236}">
                <a16:creationId xmlns="" xmlns:a16="http://schemas.microsoft.com/office/drawing/2014/main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2BFE6691-86DA-7143-9C89-0ED744CC1F5A}"/>
              </a:ext>
            </a:extLst>
          </p:cNvPr>
          <p:cNvSpPr txBox="1"/>
          <p:nvPr/>
        </p:nvSpPr>
        <p:spPr>
          <a:xfrm>
            <a:off x="262972" y="312843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48" name="文本框 1">
            <a:extLst>
              <a:ext uri="{FF2B5EF4-FFF2-40B4-BE49-F238E27FC236}">
                <a16:creationId xmlns="" xmlns:a16="http://schemas.microsoft.com/office/drawing/2014/main" id="{4AC6BBBF-5555-3E42-A654-F113ACF060A4}"/>
              </a:ext>
            </a:extLst>
          </p:cNvPr>
          <p:cNvSpPr txBox="1"/>
          <p:nvPr/>
        </p:nvSpPr>
        <p:spPr>
          <a:xfrm>
            <a:off x="262972" y="365178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49" name="文本框 1">
            <a:extLst>
              <a:ext uri="{FF2B5EF4-FFF2-40B4-BE49-F238E27FC236}">
                <a16:creationId xmlns="" xmlns:a16="http://schemas.microsoft.com/office/drawing/2014/main" id="{30217E32-968F-0B46-B255-C1A0C5B30ACB}"/>
              </a:ext>
            </a:extLst>
          </p:cNvPr>
          <p:cNvSpPr txBox="1"/>
          <p:nvPr/>
        </p:nvSpPr>
        <p:spPr>
          <a:xfrm>
            <a:off x="262972" y="417215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50" name="文本框 1">
            <a:extLst>
              <a:ext uri="{FF2B5EF4-FFF2-40B4-BE49-F238E27FC236}">
                <a16:creationId xmlns="" xmlns:a16="http://schemas.microsoft.com/office/drawing/2014/main" id="{3F9611EF-809E-2549-9ECB-47065BC350D6}"/>
              </a:ext>
            </a:extLst>
          </p:cNvPr>
          <p:cNvSpPr txBox="1"/>
          <p:nvPr/>
        </p:nvSpPr>
        <p:spPr>
          <a:xfrm>
            <a:off x="262972" y="470578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51" name="文本框 1">
            <a:extLst>
              <a:ext uri="{FF2B5EF4-FFF2-40B4-BE49-F238E27FC236}">
                <a16:creationId xmlns="" xmlns:a16="http://schemas.microsoft.com/office/drawing/2014/main" id="{6298EC26-DF27-2645-A98C-BAA9FF4DA286}"/>
              </a:ext>
            </a:extLst>
          </p:cNvPr>
          <p:cNvSpPr txBox="1"/>
          <p:nvPr/>
        </p:nvSpPr>
        <p:spPr>
          <a:xfrm>
            <a:off x="262972" y="523941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52" name="文本框 1">
            <a:extLst>
              <a:ext uri="{FF2B5EF4-FFF2-40B4-BE49-F238E27FC236}">
                <a16:creationId xmlns="" xmlns:a16="http://schemas.microsoft.com/office/drawing/2014/main" id="{38CCA337-9CCF-5C48-9A27-FDCF020E57C3}"/>
              </a:ext>
            </a:extLst>
          </p:cNvPr>
          <p:cNvSpPr txBox="1"/>
          <p:nvPr/>
        </p:nvSpPr>
        <p:spPr>
          <a:xfrm>
            <a:off x="262971" y="575979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53" name="文本框 1">
            <a:extLst>
              <a:ext uri="{FF2B5EF4-FFF2-40B4-BE49-F238E27FC236}">
                <a16:creationId xmlns="" xmlns:a16="http://schemas.microsoft.com/office/drawing/2014/main" id="{3039E553-4BBF-A74A-A62F-0774F24B4404}"/>
              </a:ext>
            </a:extLst>
          </p:cNvPr>
          <p:cNvSpPr txBox="1"/>
          <p:nvPr/>
        </p:nvSpPr>
        <p:spPr>
          <a:xfrm>
            <a:off x="262971" y="628017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="" xmlns:a16="http://schemas.microsoft.com/office/drawing/2014/main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67" name="文本框 1">
            <a:extLst>
              <a:ext uri="{FF2B5EF4-FFF2-40B4-BE49-F238E27FC236}">
                <a16:creationId xmlns="" xmlns:a16="http://schemas.microsoft.com/office/drawing/2014/main" id="{D83FC1A3-3D69-584F-9375-8019B38F0A10}"/>
              </a:ext>
            </a:extLst>
          </p:cNvPr>
          <p:cNvSpPr txBox="1"/>
          <p:nvPr/>
        </p:nvSpPr>
        <p:spPr>
          <a:xfrm>
            <a:off x="6364772" y="2082000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68" name="文本框 1">
            <a:extLst>
              <a:ext uri="{FF2B5EF4-FFF2-40B4-BE49-F238E27FC236}">
                <a16:creationId xmlns="" xmlns:a16="http://schemas.microsoft.com/office/drawing/2014/main" id="{7A511F69-52B4-2C4C-8A77-BA58EC7C4D52}"/>
              </a:ext>
            </a:extLst>
          </p:cNvPr>
          <p:cNvSpPr txBox="1"/>
          <p:nvPr/>
        </p:nvSpPr>
        <p:spPr>
          <a:xfrm>
            <a:off x="6364772" y="260237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69" name="文本框 1">
            <a:extLst>
              <a:ext uri="{FF2B5EF4-FFF2-40B4-BE49-F238E27FC236}">
                <a16:creationId xmlns="" xmlns:a16="http://schemas.microsoft.com/office/drawing/2014/main" id="{16286DD3-07FB-D944-AAFA-0B9C2CEE7CBF}"/>
              </a:ext>
            </a:extLst>
          </p:cNvPr>
          <p:cNvSpPr txBox="1"/>
          <p:nvPr/>
        </p:nvSpPr>
        <p:spPr>
          <a:xfrm>
            <a:off x="6364771" y="313600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70" name="文本框 1">
            <a:extLst>
              <a:ext uri="{FF2B5EF4-FFF2-40B4-BE49-F238E27FC236}">
                <a16:creationId xmlns="" xmlns:a16="http://schemas.microsoft.com/office/drawing/2014/main" id="{5C266C52-75AE-B54F-8910-D07C118082F9}"/>
              </a:ext>
            </a:extLst>
          </p:cNvPr>
          <p:cNvSpPr txBox="1"/>
          <p:nvPr/>
        </p:nvSpPr>
        <p:spPr>
          <a:xfrm>
            <a:off x="6364771" y="365935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71" name="文本框 1">
            <a:extLst>
              <a:ext uri="{FF2B5EF4-FFF2-40B4-BE49-F238E27FC236}">
                <a16:creationId xmlns="" xmlns:a16="http://schemas.microsoft.com/office/drawing/2014/main" id="{B25469CA-5727-5E4F-A79F-ED8776FA02A3}"/>
              </a:ext>
            </a:extLst>
          </p:cNvPr>
          <p:cNvSpPr txBox="1"/>
          <p:nvPr/>
        </p:nvSpPr>
        <p:spPr>
          <a:xfrm>
            <a:off x="6364771" y="417973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72" name="文本框 1">
            <a:extLst>
              <a:ext uri="{FF2B5EF4-FFF2-40B4-BE49-F238E27FC236}">
                <a16:creationId xmlns="" xmlns:a16="http://schemas.microsoft.com/office/drawing/2014/main" id="{137A1497-CD5F-534C-923D-3238B16C4CA8}"/>
              </a:ext>
            </a:extLst>
          </p:cNvPr>
          <p:cNvSpPr txBox="1"/>
          <p:nvPr/>
        </p:nvSpPr>
        <p:spPr>
          <a:xfrm>
            <a:off x="6364771" y="471336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73" name="文本框 1">
            <a:extLst>
              <a:ext uri="{FF2B5EF4-FFF2-40B4-BE49-F238E27FC236}">
                <a16:creationId xmlns="" xmlns:a16="http://schemas.microsoft.com/office/drawing/2014/main" id="{DAEE1118-288B-6440-A7C8-E6683A911A34}"/>
              </a:ext>
            </a:extLst>
          </p:cNvPr>
          <p:cNvSpPr txBox="1"/>
          <p:nvPr/>
        </p:nvSpPr>
        <p:spPr>
          <a:xfrm>
            <a:off x="6364771" y="524699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74" name="文本框 1">
            <a:extLst>
              <a:ext uri="{FF2B5EF4-FFF2-40B4-BE49-F238E27FC236}">
                <a16:creationId xmlns="" xmlns:a16="http://schemas.microsoft.com/office/drawing/2014/main" id="{8849D90D-D3EA-9643-A516-32829C12027D}"/>
              </a:ext>
            </a:extLst>
          </p:cNvPr>
          <p:cNvSpPr txBox="1"/>
          <p:nvPr/>
        </p:nvSpPr>
        <p:spPr>
          <a:xfrm>
            <a:off x="6364770" y="5767373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75" name="文本框 1">
            <a:extLst>
              <a:ext uri="{FF2B5EF4-FFF2-40B4-BE49-F238E27FC236}">
                <a16:creationId xmlns="" xmlns:a16="http://schemas.microsoft.com/office/drawing/2014/main" id="{5D90D97D-E268-C142-8998-E2485A40DD99}"/>
              </a:ext>
            </a:extLst>
          </p:cNvPr>
          <p:cNvSpPr txBox="1"/>
          <p:nvPr/>
        </p:nvSpPr>
        <p:spPr>
          <a:xfrm>
            <a:off x="6364770" y="628775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5838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历程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1995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</a:t>
            </a:r>
            <a:r>
              <a:rPr lang="en-US" altLang="zh-CN" dirty="0"/>
              <a:t>8</a:t>
            </a:r>
            <a:r>
              <a:rPr lang="zh-CN" altLang="en-US" dirty="0"/>
              <a:t>日，</a:t>
            </a:r>
            <a:r>
              <a:rPr lang="en-US" altLang="zh-CN" dirty="0"/>
              <a:t>PHP 1.0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1996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月，</a:t>
            </a:r>
            <a:r>
              <a:rPr lang="en-US" altLang="zh-CN" dirty="0"/>
              <a:t>PHP 2.0</a:t>
            </a:r>
            <a:endParaRPr lang="zh-CN" altLang="en-US" dirty="0"/>
          </a:p>
        </p:txBody>
      </p:sp>
      <p:sp>
        <p:nvSpPr>
          <p:cNvPr id="43" name="文本框 1">
            <a:extLst>
              <a:ext uri="{FF2B5EF4-FFF2-40B4-BE49-F238E27FC236}">
                <a16:creationId xmlns="" xmlns:a16="http://schemas.microsoft.com/office/drawing/2014/main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1998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月，</a:t>
            </a:r>
            <a:r>
              <a:rPr lang="en-US" altLang="zh-CN" dirty="0"/>
              <a:t>PHP 3.0</a:t>
            </a:r>
            <a:endParaRPr lang="zh-CN" altLang="en-US" dirty="0"/>
          </a:p>
        </p:txBody>
      </p:sp>
      <p:sp>
        <p:nvSpPr>
          <p:cNvPr id="44" name="文本框 1">
            <a:extLst>
              <a:ext uri="{FF2B5EF4-FFF2-40B4-BE49-F238E27FC236}">
                <a16:creationId xmlns="" xmlns:a16="http://schemas.microsoft.com/office/drawing/2014/main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2000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月，</a:t>
            </a:r>
            <a:r>
              <a:rPr lang="en-US" altLang="zh-CN" dirty="0"/>
              <a:t>PHP 4.0</a:t>
            </a:r>
            <a:endParaRPr lang="zh-CN" altLang="en-US" dirty="0"/>
          </a:p>
        </p:txBody>
      </p: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2BFE6691-86DA-7143-9C89-0ED744CC1F5A}"/>
              </a:ext>
            </a:extLst>
          </p:cNvPr>
          <p:cNvSpPr txBox="1"/>
          <p:nvPr/>
        </p:nvSpPr>
        <p:spPr>
          <a:xfrm>
            <a:off x="262972" y="312843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2004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月，</a:t>
            </a:r>
            <a:r>
              <a:rPr lang="en-US" altLang="zh-CN" dirty="0"/>
              <a:t>PHP 5.0</a:t>
            </a:r>
            <a:endParaRPr lang="zh-CN" altLang="en-US" dirty="0"/>
          </a:p>
        </p:txBody>
      </p:sp>
      <p:sp>
        <p:nvSpPr>
          <p:cNvPr id="48" name="文本框 1">
            <a:extLst>
              <a:ext uri="{FF2B5EF4-FFF2-40B4-BE49-F238E27FC236}">
                <a16:creationId xmlns="" xmlns:a16="http://schemas.microsoft.com/office/drawing/2014/main" id="{4AC6BBBF-5555-3E42-A654-F113ACF060A4}"/>
              </a:ext>
            </a:extLst>
          </p:cNvPr>
          <p:cNvSpPr txBox="1"/>
          <p:nvPr/>
        </p:nvSpPr>
        <p:spPr>
          <a:xfrm>
            <a:off x="262972" y="365178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未发布，</a:t>
            </a:r>
            <a:r>
              <a:rPr lang="en-US" altLang="zh-CN" dirty="0"/>
              <a:t>PHP 6.0</a:t>
            </a:r>
            <a:endParaRPr lang="zh-CN" altLang="en-US" dirty="0"/>
          </a:p>
        </p:txBody>
      </p:sp>
      <p:sp>
        <p:nvSpPr>
          <p:cNvPr id="49" name="文本框 1">
            <a:extLst>
              <a:ext uri="{FF2B5EF4-FFF2-40B4-BE49-F238E27FC236}">
                <a16:creationId xmlns="" xmlns:a16="http://schemas.microsoft.com/office/drawing/2014/main" id="{30217E32-968F-0B46-B255-C1A0C5B30ACB}"/>
              </a:ext>
            </a:extLst>
          </p:cNvPr>
          <p:cNvSpPr txBox="1"/>
          <p:nvPr/>
        </p:nvSpPr>
        <p:spPr>
          <a:xfrm>
            <a:off x="262972" y="417215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2015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月，</a:t>
            </a:r>
            <a:r>
              <a:rPr lang="en-US" altLang="zh-CN" dirty="0"/>
              <a:t>PHP 7.0</a:t>
            </a:r>
            <a:endParaRPr lang="zh-CN" altLang="en-US" dirty="0"/>
          </a:p>
        </p:txBody>
      </p:sp>
      <p:sp>
        <p:nvSpPr>
          <p:cNvPr id="50" name="文本框 1">
            <a:extLst>
              <a:ext uri="{FF2B5EF4-FFF2-40B4-BE49-F238E27FC236}">
                <a16:creationId xmlns="" xmlns:a16="http://schemas.microsoft.com/office/drawing/2014/main" id="{3F9611EF-809E-2549-9ECB-47065BC350D6}"/>
              </a:ext>
            </a:extLst>
          </p:cNvPr>
          <p:cNvSpPr txBox="1"/>
          <p:nvPr/>
        </p:nvSpPr>
        <p:spPr>
          <a:xfrm>
            <a:off x="262972" y="470578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2016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月，</a:t>
            </a:r>
            <a:r>
              <a:rPr lang="en-US" altLang="zh-CN" dirty="0"/>
              <a:t>PHP 7.1</a:t>
            </a:r>
            <a:endParaRPr lang="zh-CN" altLang="en-US" dirty="0"/>
          </a:p>
        </p:txBody>
      </p:sp>
      <p:sp>
        <p:nvSpPr>
          <p:cNvPr id="51" name="文本框 1">
            <a:extLst>
              <a:ext uri="{FF2B5EF4-FFF2-40B4-BE49-F238E27FC236}">
                <a16:creationId xmlns="" xmlns:a16="http://schemas.microsoft.com/office/drawing/2014/main" id="{6298EC26-DF27-2645-A98C-BAA9FF4DA286}"/>
              </a:ext>
            </a:extLst>
          </p:cNvPr>
          <p:cNvSpPr txBox="1"/>
          <p:nvPr/>
        </p:nvSpPr>
        <p:spPr>
          <a:xfrm>
            <a:off x="262972" y="523941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2017</a:t>
            </a:r>
            <a:r>
              <a:rPr lang="zh-CN" altLang="en-US" dirty="0"/>
              <a:t>年</a:t>
            </a:r>
            <a:r>
              <a:rPr lang="en-US" altLang="zh-CN" dirty="0"/>
              <a:t>11</a:t>
            </a:r>
            <a:r>
              <a:rPr lang="zh-CN" altLang="en-US" dirty="0"/>
              <a:t>月，</a:t>
            </a:r>
            <a:r>
              <a:rPr lang="en-US" altLang="zh-CN" dirty="0"/>
              <a:t>PHP 7.2</a:t>
            </a:r>
            <a:endParaRPr lang="zh-CN" altLang="en-US" dirty="0"/>
          </a:p>
        </p:txBody>
      </p:sp>
      <p:sp>
        <p:nvSpPr>
          <p:cNvPr id="52" name="文本框 1">
            <a:extLst>
              <a:ext uri="{FF2B5EF4-FFF2-40B4-BE49-F238E27FC236}">
                <a16:creationId xmlns="" xmlns:a16="http://schemas.microsoft.com/office/drawing/2014/main" id="{38CCA337-9CCF-5C48-9A27-FDCF020E57C3}"/>
              </a:ext>
            </a:extLst>
          </p:cNvPr>
          <p:cNvSpPr txBox="1"/>
          <p:nvPr/>
        </p:nvSpPr>
        <p:spPr>
          <a:xfrm>
            <a:off x="262971" y="575979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2018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月，</a:t>
            </a:r>
            <a:r>
              <a:rPr lang="en-US" altLang="zh-CN" dirty="0"/>
              <a:t>PHP 7.3</a:t>
            </a:r>
            <a:endParaRPr lang="zh-CN" altLang="en-US" dirty="0"/>
          </a:p>
        </p:txBody>
      </p:sp>
      <p:sp>
        <p:nvSpPr>
          <p:cNvPr id="53" name="文本框 1">
            <a:extLst>
              <a:ext uri="{FF2B5EF4-FFF2-40B4-BE49-F238E27FC236}">
                <a16:creationId xmlns="" xmlns:a16="http://schemas.microsoft.com/office/drawing/2014/main" id="{3039E553-4BBF-A74A-A62F-0774F24B4404}"/>
              </a:ext>
            </a:extLst>
          </p:cNvPr>
          <p:cNvSpPr txBox="1"/>
          <p:nvPr/>
        </p:nvSpPr>
        <p:spPr>
          <a:xfrm>
            <a:off x="262971" y="628017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2019</a:t>
            </a:r>
            <a:r>
              <a:rPr lang="zh-CN" altLang="en-US" dirty="0"/>
              <a:t>年</a:t>
            </a:r>
            <a:r>
              <a:rPr lang="en-US" altLang="zh-CN" dirty="0"/>
              <a:t>11</a:t>
            </a:r>
            <a:r>
              <a:rPr lang="zh-CN" altLang="en-US" dirty="0"/>
              <a:t>月，</a:t>
            </a:r>
            <a:r>
              <a:rPr lang="en-US" altLang="zh-CN" dirty="0"/>
              <a:t>PHP 7.4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1995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r>
              <a:rPr lang="en-US" altLang="zh-CN" dirty="0"/>
              <a:t>23</a:t>
            </a:r>
            <a:r>
              <a:rPr lang="zh-CN" altLang="en-US" dirty="0"/>
              <a:t>日，</a:t>
            </a:r>
            <a:r>
              <a:rPr lang="en-US" altLang="zh-CN" dirty="0"/>
              <a:t>Java</a:t>
            </a:r>
            <a:r>
              <a:rPr lang="zh-CN" altLang="en-US" dirty="0"/>
              <a:t>语言诞生</a:t>
            </a:r>
          </a:p>
        </p:txBody>
      </p:sp>
      <p:sp>
        <p:nvSpPr>
          <p:cNvPr id="66" name="文本框 1">
            <a:extLst>
              <a:ext uri="{FF2B5EF4-FFF2-40B4-BE49-F238E27FC236}">
                <a16:creationId xmlns="" xmlns:a16="http://schemas.microsoft.com/office/drawing/2014/main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1996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月，</a:t>
            </a:r>
            <a:r>
              <a:rPr lang="en-US" altLang="zh-CN" dirty="0"/>
              <a:t>JDK 1.0</a:t>
            </a:r>
            <a:endParaRPr lang="zh-CN" altLang="en-US" dirty="0"/>
          </a:p>
        </p:txBody>
      </p:sp>
      <p:sp>
        <p:nvSpPr>
          <p:cNvPr id="67" name="文本框 1">
            <a:extLst>
              <a:ext uri="{FF2B5EF4-FFF2-40B4-BE49-F238E27FC236}">
                <a16:creationId xmlns="" xmlns:a16="http://schemas.microsoft.com/office/drawing/2014/main" id="{D83FC1A3-3D69-584F-9375-8019B38F0A10}"/>
              </a:ext>
            </a:extLst>
          </p:cNvPr>
          <p:cNvSpPr txBox="1"/>
          <p:nvPr/>
        </p:nvSpPr>
        <p:spPr>
          <a:xfrm>
            <a:off x="6364772" y="2082000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2000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r>
              <a:rPr lang="en-US" altLang="zh-CN" dirty="0"/>
              <a:t>8</a:t>
            </a:r>
            <a:r>
              <a:rPr lang="zh-CN" altLang="en-US" dirty="0"/>
              <a:t>日，</a:t>
            </a:r>
            <a:r>
              <a:rPr lang="en-US" altLang="zh-CN" dirty="0"/>
              <a:t>JDK 1.3</a:t>
            </a:r>
            <a:endParaRPr lang="zh-CN" altLang="en-US" dirty="0"/>
          </a:p>
        </p:txBody>
      </p:sp>
      <p:sp>
        <p:nvSpPr>
          <p:cNvPr id="68" name="文本框 1">
            <a:extLst>
              <a:ext uri="{FF2B5EF4-FFF2-40B4-BE49-F238E27FC236}">
                <a16:creationId xmlns="" xmlns:a16="http://schemas.microsoft.com/office/drawing/2014/main" id="{7A511F69-52B4-2C4C-8A77-BA58EC7C4D52}"/>
              </a:ext>
            </a:extLst>
          </p:cNvPr>
          <p:cNvSpPr txBox="1"/>
          <p:nvPr/>
        </p:nvSpPr>
        <p:spPr>
          <a:xfrm>
            <a:off x="6364772" y="260237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2000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r>
              <a:rPr lang="en-US" altLang="zh-CN" dirty="0"/>
              <a:t>29</a:t>
            </a:r>
            <a:r>
              <a:rPr lang="zh-CN" altLang="en-US" dirty="0"/>
              <a:t>日，</a:t>
            </a:r>
            <a:r>
              <a:rPr lang="en-US" altLang="zh-CN" dirty="0"/>
              <a:t>JDK 1.4</a:t>
            </a:r>
            <a:endParaRPr lang="zh-CN" altLang="en-US" dirty="0"/>
          </a:p>
        </p:txBody>
      </p:sp>
      <p:sp>
        <p:nvSpPr>
          <p:cNvPr id="69" name="文本框 1">
            <a:extLst>
              <a:ext uri="{FF2B5EF4-FFF2-40B4-BE49-F238E27FC236}">
                <a16:creationId xmlns="" xmlns:a16="http://schemas.microsoft.com/office/drawing/2014/main" id="{16286DD3-07FB-D944-AAFA-0B9C2CEE7CBF}"/>
              </a:ext>
            </a:extLst>
          </p:cNvPr>
          <p:cNvSpPr txBox="1"/>
          <p:nvPr/>
        </p:nvSpPr>
        <p:spPr>
          <a:xfrm>
            <a:off x="6364771" y="313600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2004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月，</a:t>
            </a:r>
            <a:r>
              <a:rPr lang="en-US" altLang="zh-CN" dirty="0"/>
              <a:t>J2SE 1.5</a:t>
            </a:r>
            <a:endParaRPr lang="zh-CN" altLang="en-US" dirty="0"/>
          </a:p>
        </p:txBody>
      </p:sp>
      <p:sp>
        <p:nvSpPr>
          <p:cNvPr id="70" name="文本框 1">
            <a:extLst>
              <a:ext uri="{FF2B5EF4-FFF2-40B4-BE49-F238E27FC236}">
                <a16:creationId xmlns="" xmlns:a16="http://schemas.microsoft.com/office/drawing/2014/main" id="{5C266C52-75AE-B54F-8910-D07C118082F9}"/>
              </a:ext>
            </a:extLst>
          </p:cNvPr>
          <p:cNvSpPr txBox="1"/>
          <p:nvPr/>
        </p:nvSpPr>
        <p:spPr>
          <a:xfrm>
            <a:off x="6364771" y="365935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dirty="0"/>
              <a:t>2006</a:t>
            </a:r>
            <a:r>
              <a:rPr lang="zh-CN" altLang="da-DK" dirty="0"/>
              <a:t>年</a:t>
            </a:r>
            <a:r>
              <a:rPr lang="da-DK" altLang="zh-CN" dirty="0"/>
              <a:t>12</a:t>
            </a:r>
            <a:r>
              <a:rPr lang="zh-CN" altLang="da-DK" dirty="0"/>
              <a:t>月，</a:t>
            </a:r>
            <a:r>
              <a:rPr lang="da-DK" altLang="zh-CN" dirty="0"/>
              <a:t>JRE 6.0</a:t>
            </a:r>
            <a:endParaRPr lang="zh-CN" altLang="en-US" dirty="0"/>
          </a:p>
        </p:txBody>
      </p:sp>
      <p:sp>
        <p:nvSpPr>
          <p:cNvPr id="71" name="文本框 1">
            <a:extLst>
              <a:ext uri="{FF2B5EF4-FFF2-40B4-BE49-F238E27FC236}">
                <a16:creationId xmlns="" xmlns:a16="http://schemas.microsoft.com/office/drawing/2014/main" id="{B25469CA-5727-5E4F-A79F-ED8776FA02A3}"/>
              </a:ext>
            </a:extLst>
          </p:cNvPr>
          <p:cNvSpPr txBox="1"/>
          <p:nvPr/>
        </p:nvSpPr>
        <p:spPr>
          <a:xfrm>
            <a:off x="6364771" y="417973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2011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月，</a:t>
            </a:r>
            <a:r>
              <a:rPr lang="en-US" altLang="zh-CN" dirty="0"/>
              <a:t>Java SE 7</a:t>
            </a:r>
            <a:endParaRPr lang="zh-CN" altLang="en-US" dirty="0"/>
          </a:p>
        </p:txBody>
      </p:sp>
      <p:sp>
        <p:nvSpPr>
          <p:cNvPr id="72" name="文本框 1">
            <a:extLst>
              <a:ext uri="{FF2B5EF4-FFF2-40B4-BE49-F238E27FC236}">
                <a16:creationId xmlns="" xmlns:a16="http://schemas.microsoft.com/office/drawing/2014/main" id="{137A1497-CD5F-534C-923D-3238B16C4CA8}"/>
              </a:ext>
            </a:extLst>
          </p:cNvPr>
          <p:cNvSpPr txBox="1"/>
          <p:nvPr/>
        </p:nvSpPr>
        <p:spPr>
          <a:xfrm>
            <a:off x="6364771" y="471336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2014</a:t>
            </a:r>
            <a:r>
              <a:rPr lang="zh-CN" altLang="en-US" dirty="0"/>
              <a:t>年</a:t>
            </a:r>
            <a:r>
              <a:rPr lang="en-US" altLang="zh-CN" dirty="0"/>
              <a:t>3</a:t>
            </a:r>
            <a:r>
              <a:rPr lang="zh-CN" altLang="en-US" dirty="0"/>
              <a:t>月，</a:t>
            </a:r>
            <a:r>
              <a:rPr lang="en-US" altLang="zh-CN" dirty="0"/>
              <a:t>Java SE 8</a:t>
            </a:r>
            <a:endParaRPr lang="zh-CN" altLang="en-US" dirty="0"/>
          </a:p>
        </p:txBody>
      </p:sp>
      <p:sp>
        <p:nvSpPr>
          <p:cNvPr id="73" name="文本框 1">
            <a:extLst>
              <a:ext uri="{FF2B5EF4-FFF2-40B4-BE49-F238E27FC236}">
                <a16:creationId xmlns="" xmlns:a16="http://schemas.microsoft.com/office/drawing/2014/main" id="{DAEE1118-288B-6440-A7C8-E6683A911A34}"/>
              </a:ext>
            </a:extLst>
          </p:cNvPr>
          <p:cNvSpPr txBox="1"/>
          <p:nvPr/>
        </p:nvSpPr>
        <p:spPr>
          <a:xfrm>
            <a:off x="6364771" y="524699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2017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月，</a:t>
            </a:r>
            <a:r>
              <a:rPr lang="en-US" altLang="zh-CN" dirty="0"/>
              <a:t>Java SE 9</a:t>
            </a:r>
            <a:endParaRPr lang="zh-CN" altLang="en-US" dirty="0"/>
          </a:p>
        </p:txBody>
      </p:sp>
      <p:sp>
        <p:nvSpPr>
          <p:cNvPr id="74" name="文本框 1">
            <a:extLst>
              <a:ext uri="{FF2B5EF4-FFF2-40B4-BE49-F238E27FC236}">
                <a16:creationId xmlns="" xmlns:a16="http://schemas.microsoft.com/office/drawing/2014/main" id="{8849D90D-D3EA-9643-A516-32829C12027D}"/>
              </a:ext>
            </a:extLst>
          </p:cNvPr>
          <p:cNvSpPr txBox="1"/>
          <p:nvPr/>
        </p:nvSpPr>
        <p:spPr>
          <a:xfrm>
            <a:off x="6364770" y="5767373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2018</a:t>
            </a:r>
            <a:r>
              <a:rPr lang="zh-CN" altLang="en-US" dirty="0"/>
              <a:t>年</a:t>
            </a:r>
            <a:r>
              <a:rPr lang="en-US" altLang="zh-CN" dirty="0"/>
              <a:t>3</a:t>
            </a:r>
            <a:r>
              <a:rPr lang="zh-CN" altLang="en-US" dirty="0"/>
              <a:t>月，</a:t>
            </a:r>
            <a:r>
              <a:rPr lang="en-US" altLang="zh-CN" dirty="0"/>
              <a:t>Java SE 10</a:t>
            </a:r>
            <a:endParaRPr lang="zh-CN" altLang="en-US" dirty="0"/>
          </a:p>
        </p:txBody>
      </p:sp>
      <p:sp>
        <p:nvSpPr>
          <p:cNvPr id="75" name="文本框 1">
            <a:extLst>
              <a:ext uri="{FF2B5EF4-FFF2-40B4-BE49-F238E27FC236}">
                <a16:creationId xmlns="" xmlns:a16="http://schemas.microsoft.com/office/drawing/2014/main" id="{5D90D97D-E268-C142-8998-E2485A40DD99}"/>
              </a:ext>
            </a:extLst>
          </p:cNvPr>
          <p:cNvSpPr txBox="1"/>
          <p:nvPr/>
        </p:nvSpPr>
        <p:spPr>
          <a:xfrm>
            <a:off x="6364770" y="628775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2018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月，</a:t>
            </a:r>
            <a:r>
              <a:rPr lang="en-US" altLang="zh-CN" dirty="0"/>
              <a:t>Java SE 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9880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1877" y="266065"/>
            <a:ext cx="197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</a:rPr>
              <a:t>Q&amp;A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5932" y="3069607"/>
            <a:ext cx="371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</a:rPr>
              <a:t>PHP </a:t>
            </a:r>
            <a:r>
              <a:rPr lang="zh-CN" altLang="en-US" b="1" dirty="0">
                <a:solidFill>
                  <a:schemeClr val="accent2"/>
                </a:solidFill>
              </a:rPr>
              <a:t>和</a:t>
            </a:r>
            <a:r>
              <a:rPr lang="en-US" altLang="zh-CN" b="1" dirty="0">
                <a:solidFill>
                  <a:schemeClr val="accent2"/>
                </a:solidFill>
              </a:rPr>
              <a:t> Java </a:t>
            </a:r>
            <a:r>
              <a:rPr lang="zh-CN" altLang="en-US" b="1" dirty="0">
                <a:solidFill>
                  <a:schemeClr val="accent2"/>
                </a:solidFill>
              </a:rPr>
              <a:t>谁是哥哥？谁是弟弟？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24043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维基百科的描述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运行在许多不同种的服务器、操作系统</a:t>
            </a:r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解释执行</a:t>
            </a:r>
          </a:p>
        </p:txBody>
      </p:sp>
      <p:sp>
        <p:nvSpPr>
          <p:cNvPr id="43" name="文本框 1">
            <a:extLst>
              <a:ext uri="{FF2B5EF4-FFF2-40B4-BE49-F238E27FC236}">
                <a16:creationId xmlns="" xmlns:a16="http://schemas.microsoft.com/office/drawing/2014/main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动态</a:t>
            </a:r>
          </a:p>
        </p:txBody>
      </p:sp>
      <p:sp>
        <p:nvSpPr>
          <p:cNvPr id="44" name="文本框 1">
            <a:extLst>
              <a:ext uri="{FF2B5EF4-FFF2-40B4-BE49-F238E27FC236}">
                <a16:creationId xmlns="" xmlns:a16="http://schemas.microsoft.com/office/drawing/2014/main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面向对象 </a:t>
            </a:r>
            <a:r>
              <a:rPr lang="en-US" altLang="zh-CN" dirty="0"/>
              <a:t>+ </a:t>
            </a:r>
            <a:r>
              <a:rPr lang="zh-CN" altLang="en-US" dirty="0"/>
              <a:t>面向过程</a:t>
            </a:r>
          </a:p>
        </p:txBody>
      </p: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2BFE6691-86DA-7143-9C89-0ED744CC1F5A}"/>
              </a:ext>
            </a:extLst>
          </p:cNvPr>
          <p:cNvSpPr txBox="1"/>
          <p:nvPr/>
        </p:nvSpPr>
        <p:spPr>
          <a:xfrm>
            <a:off x="262972" y="312843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自动垃圾回收</a:t>
            </a:r>
          </a:p>
        </p:txBody>
      </p:sp>
      <p:sp>
        <p:nvSpPr>
          <p:cNvPr id="48" name="文本框 1">
            <a:extLst>
              <a:ext uri="{FF2B5EF4-FFF2-40B4-BE49-F238E27FC236}">
                <a16:creationId xmlns="" xmlns:a16="http://schemas.microsoft.com/office/drawing/2014/main" id="{4AC6BBBF-5555-3E42-A654-F113ACF060A4}"/>
              </a:ext>
            </a:extLst>
          </p:cNvPr>
          <p:cNvSpPr txBox="1"/>
          <p:nvPr/>
        </p:nvSpPr>
        <p:spPr>
          <a:xfrm>
            <a:off x="262972" y="365178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脚本语言</a:t>
            </a:r>
          </a:p>
        </p:txBody>
      </p:sp>
      <p:sp>
        <p:nvSpPr>
          <p:cNvPr id="49" name="文本框 1">
            <a:extLst>
              <a:ext uri="{FF2B5EF4-FFF2-40B4-BE49-F238E27FC236}">
                <a16:creationId xmlns="" xmlns:a16="http://schemas.microsoft.com/office/drawing/2014/main" id="{30217E32-968F-0B46-B255-C1A0C5B30ACB}"/>
              </a:ext>
            </a:extLst>
          </p:cNvPr>
          <p:cNvSpPr txBox="1"/>
          <p:nvPr/>
        </p:nvSpPr>
        <p:spPr>
          <a:xfrm>
            <a:off x="262972" y="417215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世界上最好的语言</a:t>
            </a:r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跨平台、可移植</a:t>
            </a:r>
          </a:p>
        </p:txBody>
      </p:sp>
      <p:sp>
        <p:nvSpPr>
          <p:cNvPr id="66" name="文本框 1">
            <a:extLst>
              <a:ext uri="{FF2B5EF4-FFF2-40B4-BE49-F238E27FC236}">
                <a16:creationId xmlns="" xmlns:a16="http://schemas.microsoft.com/office/drawing/2014/main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解释执行字节码</a:t>
            </a:r>
          </a:p>
        </p:txBody>
      </p:sp>
      <p:sp>
        <p:nvSpPr>
          <p:cNvPr id="67" name="文本框 1">
            <a:extLst>
              <a:ext uri="{FF2B5EF4-FFF2-40B4-BE49-F238E27FC236}">
                <a16:creationId xmlns="" xmlns:a16="http://schemas.microsoft.com/office/drawing/2014/main" id="{D83FC1A3-3D69-584F-9375-8019B38F0A10}"/>
              </a:ext>
            </a:extLst>
          </p:cNvPr>
          <p:cNvSpPr txBox="1"/>
          <p:nvPr/>
        </p:nvSpPr>
        <p:spPr>
          <a:xfrm>
            <a:off x="6364772" y="2082000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动态</a:t>
            </a:r>
          </a:p>
        </p:txBody>
      </p:sp>
      <p:sp>
        <p:nvSpPr>
          <p:cNvPr id="68" name="文本框 1">
            <a:extLst>
              <a:ext uri="{FF2B5EF4-FFF2-40B4-BE49-F238E27FC236}">
                <a16:creationId xmlns="" xmlns:a16="http://schemas.microsoft.com/office/drawing/2014/main" id="{7A511F69-52B4-2C4C-8A77-BA58EC7C4D52}"/>
              </a:ext>
            </a:extLst>
          </p:cNvPr>
          <p:cNvSpPr txBox="1"/>
          <p:nvPr/>
        </p:nvSpPr>
        <p:spPr>
          <a:xfrm>
            <a:off x="6364772" y="260237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面向对象，一切皆是类</a:t>
            </a:r>
          </a:p>
        </p:txBody>
      </p:sp>
      <p:sp>
        <p:nvSpPr>
          <p:cNvPr id="69" name="文本框 1">
            <a:extLst>
              <a:ext uri="{FF2B5EF4-FFF2-40B4-BE49-F238E27FC236}">
                <a16:creationId xmlns="" xmlns:a16="http://schemas.microsoft.com/office/drawing/2014/main" id="{16286DD3-07FB-D944-AAFA-0B9C2CEE7CBF}"/>
              </a:ext>
            </a:extLst>
          </p:cNvPr>
          <p:cNvSpPr txBox="1"/>
          <p:nvPr/>
        </p:nvSpPr>
        <p:spPr>
          <a:xfrm>
            <a:off x="6364771" y="313600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自动垃圾回收</a:t>
            </a:r>
          </a:p>
        </p:txBody>
      </p:sp>
      <p:sp>
        <p:nvSpPr>
          <p:cNvPr id="70" name="文本框 1">
            <a:extLst>
              <a:ext uri="{FF2B5EF4-FFF2-40B4-BE49-F238E27FC236}">
                <a16:creationId xmlns="" xmlns:a16="http://schemas.microsoft.com/office/drawing/2014/main" id="{5C266C52-75AE-B54F-8910-D07C118082F9}"/>
              </a:ext>
            </a:extLst>
          </p:cNvPr>
          <p:cNvSpPr txBox="1"/>
          <p:nvPr/>
        </p:nvSpPr>
        <p:spPr>
          <a:xfrm>
            <a:off x="6364771" y="365935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多线程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AF86FEC0-05C7-DC45-A9CB-5AD8E1835B3D}"/>
              </a:ext>
            </a:extLst>
          </p:cNvPr>
          <p:cNvSpPr txBox="1"/>
          <p:nvPr/>
        </p:nvSpPr>
        <p:spPr>
          <a:xfrm>
            <a:off x="292669" y="5051782"/>
            <a:ext cx="55944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左边</a:t>
            </a:r>
            <a:r>
              <a:rPr lang="en-US" altLang="zh-CN" b="1" dirty="0">
                <a:solidFill>
                  <a:schemeClr val="accent2"/>
                </a:solidFill>
              </a:rPr>
              <a:t>7</a:t>
            </a:r>
            <a:r>
              <a:rPr lang="zh-CN" altLang="en-US" b="1" dirty="0">
                <a:solidFill>
                  <a:schemeClr val="accent2"/>
                </a:solidFill>
              </a:rPr>
              <a:t>个关键词描述的是哪种语言？</a:t>
            </a:r>
            <a:endParaRPr lang="en-US" altLang="zh-CN" b="1" dirty="0">
              <a:solidFill>
                <a:schemeClr val="accent2"/>
              </a:solidFill>
            </a:endParaRPr>
          </a:p>
          <a:p>
            <a:endParaRPr lang="en-US" altLang="zh-CN" b="1" dirty="0">
              <a:solidFill>
                <a:schemeClr val="accent2"/>
              </a:solidFill>
            </a:endParaRPr>
          </a:p>
          <a:p>
            <a:r>
              <a:rPr lang="en-US" altLang="zh-CN" b="1" dirty="0">
                <a:solidFill>
                  <a:schemeClr val="accent2"/>
                </a:solidFill>
              </a:rPr>
              <a:t>PHP or Java </a:t>
            </a:r>
            <a:r>
              <a:rPr lang="zh-CN" altLang="en-US" b="1" dirty="0">
                <a:solidFill>
                  <a:schemeClr val="accent2"/>
                </a:solidFill>
              </a:rPr>
              <a:t>二选一</a:t>
            </a:r>
            <a:endParaRPr lang="en-US" altLang="zh-CN" dirty="0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73966008-B719-D841-94E8-E337A91C9580}"/>
              </a:ext>
            </a:extLst>
          </p:cNvPr>
          <p:cNvSpPr txBox="1"/>
          <p:nvPr/>
        </p:nvSpPr>
        <p:spPr>
          <a:xfrm>
            <a:off x="6364775" y="5051782"/>
            <a:ext cx="55944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右边</a:t>
            </a:r>
            <a:r>
              <a:rPr lang="en-US" altLang="zh-CN" b="1" dirty="0">
                <a:solidFill>
                  <a:schemeClr val="accent2"/>
                </a:solidFill>
              </a:rPr>
              <a:t>6</a:t>
            </a:r>
            <a:r>
              <a:rPr lang="zh-CN" altLang="en-US" b="1" dirty="0">
                <a:solidFill>
                  <a:schemeClr val="accent2"/>
                </a:solidFill>
              </a:rPr>
              <a:t>个关键词描述的是哪种语言？</a:t>
            </a:r>
            <a:endParaRPr lang="en-US" altLang="zh-CN" b="1" dirty="0">
              <a:solidFill>
                <a:schemeClr val="accent2"/>
              </a:solidFill>
            </a:endParaRPr>
          </a:p>
          <a:p>
            <a:endParaRPr lang="en-US" altLang="zh-CN" b="1" dirty="0">
              <a:solidFill>
                <a:schemeClr val="accent2"/>
              </a:solidFill>
            </a:endParaRPr>
          </a:p>
          <a:p>
            <a:r>
              <a:rPr lang="en-US" altLang="zh-CN" b="1" dirty="0">
                <a:solidFill>
                  <a:schemeClr val="accent2"/>
                </a:solidFill>
              </a:rPr>
              <a:t>PHP or Java </a:t>
            </a:r>
            <a:r>
              <a:rPr lang="zh-CN" altLang="en-US" b="1" dirty="0">
                <a:solidFill>
                  <a:schemeClr val="accent2"/>
                </a:solidFill>
              </a:rPr>
              <a:t>二选一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79572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常见保留字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                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4" y="1554046"/>
            <a:ext cx="119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包</a:t>
            </a:r>
          </a:p>
        </p:txBody>
      </p:sp>
      <p:sp>
        <p:nvSpPr>
          <p:cNvPr id="43" name="文本框 1">
            <a:extLst>
              <a:ext uri="{FF2B5EF4-FFF2-40B4-BE49-F238E27FC236}">
                <a16:creationId xmlns="" xmlns:a16="http://schemas.microsoft.com/office/drawing/2014/main" id="{361F61A4-9C4A-9C40-9D6A-EF16C9ED0BDB}"/>
              </a:ext>
            </a:extLst>
          </p:cNvPr>
          <p:cNvSpPr txBox="1"/>
          <p:nvPr/>
        </p:nvSpPr>
        <p:spPr>
          <a:xfrm>
            <a:off x="262974" y="2088072"/>
            <a:ext cx="119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类</a:t>
            </a:r>
          </a:p>
        </p:txBody>
      </p:sp>
      <p:sp>
        <p:nvSpPr>
          <p:cNvPr id="44" name="文本框 1">
            <a:extLst>
              <a:ext uri="{FF2B5EF4-FFF2-40B4-BE49-F238E27FC236}">
                <a16:creationId xmlns="" xmlns:a16="http://schemas.microsoft.com/office/drawing/2014/main" id="{E7405584-7B43-E54D-AB44-E2A626AC2C31}"/>
              </a:ext>
            </a:extLst>
          </p:cNvPr>
          <p:cNvSpPr txBox="1"/>
          <p:nvPr/>
        </p:nvSpPr>
        <p:spPr>
          <a:xfrm>
            <a:off x="262974" y="3169030"/>
            <a:ext cx="119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访问控制</a:t>
            </a:r>
          </a:p>
        </p:txBody>
      </p: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2BFE6691-86DA-7143-9C89-0ED744CC1F5A}"/>
              </a:ext>
            </a:extLst>
          </p:cNvPr>
          <p:cNvSpPr txBox="1"/>
          <p:nvPr/>
        </p:nvSpPr>
        <p:spPr>
          <a:xfrm>
            <a:off x="262973" y="3678910"/>
            <a:ext cx="119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方法</a:t>
            </a:r>
          </a:p>
        </p:txBody>
      </p:sp>
      <p:sp>
        <p:nvSpPr>
          <p:cNvPr id="48" name="文本框 1">
            <a:extLst>
              <a:ext uri="{FF2B5EF4-FFF2-40B4-BE49-F238E27FC236}">
                <a16:creationId xmlns="" xmlns:a16="http://schemas.microsoft.com/office/drawing/2014/main" id="{4AC6BBBF-5555-3E42-A654-F113ACF060A4}"/>
              </a:ext>
            </a:extLst>
          </p:cNvPr>
          <p:cNvSpPr txBox="1"/>
          <p:nvPr/>
        </p:nvSpPr>
        <p:spPr>
          <a:xfrm>
            <a:off x="262973" y="4229555"/>
            <a:ext cx="1205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控制语句</a:t>
            </a:r>
          </a:p>
        </p:txBody>
      </p:sp>
      <p:sp>
        <p:nvSpPr>
          <p:cNvPr id="49" name="文本框 1">
            <a:extLst>
              <a:ext uri="{FF2B5EF4-FFF2-40B4-BE49-F238E27FC236}">
                <a16:creationId xmlns="" xmlns:a16="http://schemas.microsoft.com/office/drawing/2014/main" id="{30217E32-968F-0B46-B255-C1A0C5B30ACB}"/>
              </a:ext>
            </a:extLst>
          </p:cNvPr>
          <p:cNvSpPr txBox="1"/>
          <p:nvPr/>
        </p:nvSpPr>
        <p:spPr>
          <a:xfrm>
            <a:off x="262973" y="5021560"/>
            <a:ext cx="1205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数据类型</a:t>
            </a:r>
          </a:p>
        </p:txBody>
      </p:sp>
      <p:sp>
        <p:nvSpPr>
          <p:cNvPr id="50" name="文本框 1">
            <a:extLst>
              <a:ext uri="{FF2B5EF4-FFF2-40B4-BE49-F238E27FC236}">
                <a16:creationId xmlns="" xmlns:a16="http://schemas.microsoft.com/office/drawing/2014/main" id="{3F9611EF-809E-2549-9ECB-47065BC350D6}"/>
              </a:ext>
            </a:extLst>
          </p:cNvPr>
          <p:cNvSpPr txBox="1"/>
          <p:nvPr/>
        </p:nvSpPr>
        <p:spPr>
          <a:xfrm>
            <a:off x="276225" y="5808317"/>
            <a:ext cx="119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异常</a:t>
            </a:r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28" name="文本框 1">
            <a:extLst>
              <a:ext uri="{FF2B5EF4-FFF2-40B4-BE49-F238E27FC236}">
                <a16:creationId xmlns="" xmlns:a16="http://schemas.microsoft.com/office/drawing/2014/main" id="{9264AB03-76A8-9C4A-AB49-68C30A80C586}"/>
              </a:ext>
            </a:extLst>
          </p:cNvPr>
          <p:cNvSpPr txBox="1"/>
          <p:nvPr/>
        </p:nvSpPr>
        <p:spPr>
          <a:xfrm>
            <a:off x="1454726" y="2075082"/>
            <a:ext cx="4402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class</a:t>
            </a:r>
            <a:r>
              <a:rPr lang="zh-CN" altLang="en-US" dirty="0"/>
              <a:t>、</a:t>
            </a:r>
            <a:r>
              <a:rPr lang="en-US" altLang="zh-CN" dirty="0"/>
              <a:t>abstract</a:t>
            </a:r>
            <a:r>
              <a:rPr lang="zh-CN" altLang="en-US" dirty="0"/>
              <a:t>、</a:t>
            </a:r>
            <a:r>
              <a:rPr lang="en-US" altLang="zh-CN" dirty="0"/>
              <a:t>extends</a:t>
            </a:r>
            <a:r>
              <a:rPr lang="zh-CN" altLang="en-US" dirty="0"/>
              <a:t>、</a:t>
            </a:r>
            <a:r>
              <a:rPr lang="en-US" altLang="zh-CN" dirty="0"/>
              <a:t>interface</a:t>
            </a:r>
            <a:r>
              <a:rPr lang="zh-CN" altLang="en-US" dirty="0"/>
              <a:t>、</a:t>
            </a:r>
            <a:r>
              <a:rPr lang="en-US" altLang="zh-CN" dirty="0"/>
              <a:t>implements</a:t>
            </a:r>
            <a:r>
              <a:rPr lang="zh-CN" altLang="en-US" dirty="0"/>
              <a:t>、</a:t>
            </a:r>
            <a:r>
              <a:rPr lang="en-US" altLang="zh-CN" dirty="0"/>
              <a:t>instanceof</a:t>
            </a:r>
            <a:r>
              <a:rPr lang="zh-CN" altLang="en-US" dirty="0"/>
              <a:t>、</a:t>
            </a:r>
            <a:r>
              <a:rPr lang="en-US" altLang="zh-CN" dirty="0"/>
              <a:t>new</a:t>
            </a:r>
            <a:r>
              <a:rPr lang="zh-CN" altLang="en-US" dirty="0"/>
              <a:t>、</a:t>
            </a:r>
            <a:r>
              <a:rPr lang="en-US" altLang="zh-CN" dirty="0"/>
              <a:t>static</a:t>
            </a:r>
            <a:r>
              <a:rPr lang="zh-CN" altLang="en-US" dirty="0"/>
              <a:t>、</a:t>
            </a:r>
            <a:r>
              <a:rPr lang="en-US" altLang="zh-CN" dirty="0"/>
              <a:t>final</a:t>
            </a:r>
            <a:r>
              <a:rPr lang="zh-CN" altLang="en-US" dirty="0"/>
              <a:t>、</a:t>
            </a:r>
            <a:r>
              <a:rPr lang="en-US" altLang="zh-CN" dirty="0"/>
              <a:t>const</a:t>
            </a:r>
            <a:endParaRPr lang="zh-CN" altLang="en-US" dirty="0"/>
          </a:p>
        </p:txBody>
      </p:sp>
      <p:sp>
        <p:nvSpPr>
          <p:cNvPr id="29" name="文本框 1">
            <a:extLst>
              <a:ext uri="{FF2B5EF4-FFF2-40B4-BE49-F238E27FC236}">
                <a16:creationId xmlns="" xmlns:a16="http://schemas.microsoft.com/office/drawing/2014/main" id="{FD4334DB-5EDF-424C-ACE2-EBA3D34D4098}"/>
              </a:ext>
            </a:extLst>
          </p:cNvPr>
          <p:cNvSpPr txBox="1"/>
          <p:nvPr/>
        </p:nvSpPr>
        <p:spPr>
          <a:xfrm>
            <a:off x="1454726" y="1547767"/>
            <a:ext cx="440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namespace</a:t>
            </a:r>
            <a:r>
              <a:rPr lang="zh-CN" altLang="en-US" dirty="0"/>
              <a:t>、</a:t>
            </a:r>
            <a:r>
              <a:rPr lang="en-US" altLang="zh-CN" dirty="0"/>
              <a:t>use</a:t>
            </a:r>
            <a:endParaRPr lang="zh-CN" altLang="en-US" dirty="0"/>
          </a:p>
        </p:txBody>
      </p:sp>
      <p:sp>
        <p:nvSpPr>
          <p:cNvPr id="32" name="文本框 1">
            <a:extLst>
              <a:ext uri="{FF2B5EF4-FFF2-40B4-BE49-F238E27FC236}">
                <a16:creationId xmlns="" xmlns:a16="http://schemas.microsoft.com/office/drawing/2014/main" id="{FE1A9CD4-C501-134B-A95D-E11BD001D023}"/>
              </a:ext>
            </a:extLst>
          </p:cNvPr>
          <p:cNvSpPr txBox="1"/>
          <p:nvPr/>
        </p:nvSpPr>
        <p:spPr>
          <a:xfrm>
            <a:off x="1442897" y="3149548"/>
            <a:ext cx="440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private</a:t>
            </a:r>
            <a:r>
              <a:rPr lang="zh-CN" altLang="en-US" dirty="0"/>
              <a:t>、</a:t>
            </a:r>
            <a:r>
              <a:rPr lang="en-US" altLang="zh-CN" dirty="0"/>
              <a:t>protected</a:t>
            </a:r>
            <a:r>
              <a:rPr lang="zh-CN" altLang="en-US" dirty="0"/>
              <a:t>、</a:t>
            </a:r>
            <a:r>
              <a:rPr lang="en-US" altLang="zh-CN" dirty="0"/>
              <a:t>public</a:t>
            </a:r>
            <a:endParaRPr lang="zh-CN" altLang="en-US" dirty="0"/>
          </a:p>
        </p:txBody>
      </p:sp>
      <p:sp>
        <p:nvSpPr>
          <p:cNvPr id="33" name="文本框 1">
            <a:extLst>
              <a:ext uri="{FF2B5EF4-FFF2-40B4-BE49-F238E27FC236}">
                <a16:creationId xmlns="" xmlns:a16="http://schemas.microsoft.com/office/drawing/2014/main" id="{BD61057E-116A-B543-ADF4-C9352C4D36F7}"/>
              </a:ext>
            </a:extLst>
          </p:cNvPr>
          <p:cNvSpPr txBox="1"/>
          <p:nvPr/>
        </p:nvSpPr>
        <p:spPr>
          <a:xfrm>
            <a:off x="1454726" y="3689807"/>
            <a:ext cx="440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this</a:t>
            </a:r>
            <a:r>
              <a:rPr lang="zh-CN" altLang="en-US" dirty="0"/>
              <a:t>、</a:t>
            </a:r>
            <a:r>
              <a:rPr lang="en-US" altLang="zh-CN" dirty="0"/>
              <a:t>return</a:t>
            </a:r>
            <a:r>
              <a:rPr lang="zh-CN" altLang="en-US" dirty="0"/>
              <a:t>、</a:t>
            </a:r>
            <a:r>
              <a:rPr lang="en-US" altLang="zh-CN" dirty="0"/>
              <a:t>function</a:t>
            </a:r>
            <a:endParaRPr lang="zh-CN" altLang="en-US" dirty="0"/>
          </a:p>
        </p:txBody>
      </p:sp>
      <p:sp>
        <p:nvSpPr>
          <p:cNvPr id="34" name="文本框 1">
            <a:extLst>
              <a:ext uri="{FF2B5EF4-FFF2-40B4-BE49-F238E27FC236}">
                <a16:creationId xmlns="" xmlns:a16="http://schemas.microsoft.com/office/drawing/2014/main" id="{D82707F0-278B-1D4C-8BDF-1413210D2201}"/>
              </a:ext>
            </a:extLst>
          </p:cNvPr>
          <p:cNvSpPr txBox="1"/>
          <p:nvPr/>
        </p:nvSpPr>
        <p:spPr>
          <a:xfrm>
            <a:off x="1414972" y="4207031"/>
            <a:ext cx="4442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if-else</a:t>
            </a:r>
            <a:r>
              <a:rPr lang="zh-CN" altLang="en-US" dirty="0"/>
              <a:t>、</a:t>
            </a:r>
            <a:r>
              <a:rPr lang="en-US" altLang="zh-CN" dirty="0"/>
              <a:t>switch-case-default</a:t>
            </a:r>
            <a:r>
              <a:rPr lang="zh-CN" altLang="en-US" dirty="0"/>
              <a:t>、</a:t>
            </a:r>
            <a:r>
              <a:rPr lang="en-US" altLang="zh-CN" dirty="0"/>
              <a:t>for-continue-break</a:t>
            </a:r>
            <a:r>
              <a:rPr lang="zh-CN" altLang="en-US" dirty="0"/>
              <a:t>、</a:t>
            </a:r>
            <a:r>
              <a:rPr lang="en-US" altLang="zh-CN" dirty="0"/>
              <a:t>while-do</a:t>
            </a:r>
            <a:r>
              <a:rPr lang="zh-CN" altLang="en-US" dirty="0"/>
              <a:t>、</a:t>
            </a:r>
            <a:r>
              <a:rPr lang="en-US" altLang="zh-CN" dirty="0"/>
              <a:t>foreach</a:t>
            </a:r>
            <a:r>
              <a:rPr lang="zh-CN" altLang="en-US" dirty="0"/>
              <a:t>、</a:t>
            </a:r>
            <a:r>
              <a:rPr lang="en-US" altLang="zh-CN" dirty="0"/>
              <a:t>exit</a:t>
            </a:r>
            <a:r>
              <a:rPr lang="zh-CN" altLang="en-US" dirty="0"/>
              <a:t>、</a:t>
            </a:r>
            <a:r>
              <a:rPr lang="en-US" altLang="zh-CN" dirty="0"/>
              <a:t>die</a:t>
            </a:r>
            <a:endParaRPr lang="zh-CN" altLang="en-US" dirty="0"/>
          </a:p>
        </p:txBody>
      </p:sp>
      <p:sp>
        <p:nvSpPr>
          <p:cNvPr id="35" name="文本框 1">
            <a:extLst>
              <a:ext uri="{FF2B5EF4-FFF2-40B4-BE49-F238E27FC236}">
                <a16:creationId xmlns="" xmlns:a16="http://schemas.microsoft.com/office/drawing/2014/main" id="{39E81A21-E1A6-F54E-9D6E-03E76CBDD675}"/>
              </a:ext>
            </a:extLst>
          </p:cNvPr>
          <p:cNvSpPr txBox="1"/>
          <p:nvPr/>
        </p:nvSpPr>
        <p:spPr>
          <a:xfrm>
            <a:off x="1414972" y="5014822"/>
            <a:ext cx="4442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bool</a:t>
            </a:r>
            <a:r>
              <a:rPr lang="zh-CN" altLang="en-US" dirty="0"/>
              <a:t>、</a:t>
            </a:r>
            <a:r>
              <a:rPr lang="en-US" altLang="zh-CN" dirty="0"/>
              <a:t>int</a:t>
            </a:r>
            <a:r>
              <a:rPr lang="zh-CN" altLang="en-US" dirty="0"/>
              <a:t>、</a:t>
            </a:r>
            <a:r>
              <a:rPr lang="en-US" altLang="zh-CN" dirty="0"/>
              <a:t>float</a:t>
            </a:r>
            <a:r>
              <a:rPr lang="zh-CN" altLang="en-US" dirty="0"/>
              <a:t>、</a:t>
            </a:r>
            <a:r>
              <a:rPr lang="en-US" altLang="zh-CN" dirty="0"/>
              <a:t>numeric</a:t>
            </a:r>
            <a:r>
              <a:rPr lang="zh-CN" altLang="en-US" dirty="0"/>
              <a:t>、</a:t>
            </a:r>
            <a:r>
              <a:rPr lang="en-US" altLang="zh-CN" dirty="0"/>
              <a:t>string</a:t>
            </a:r>
            <a:r>
              <a:rPr lang="zh-CN" altLang="en-US" dirty="0"/>
              <a:t>、</a:t>
            </a:r>
            <a:r>
              <a:rPr lang="en-US" altLang="zh-CN" dirty="0"/>
              <a:t>object</a:t>
            </a:r>
            <a:r>
              <a:rPr lang="zh-CN" altLang="en-US" dirty="0"/>
              <a:t>、</a:t>
            </a:r>
            <a:r>
              <a:rPr lang="en-US" altLang="zh-CN" dirty="0"/>
              <a:t>array</a:t>
            </a:r>
            <a:r>
              <a:rPr lang="zh-CN" altLang="en-US" dirty="0"/>
              <a:t>、</a:t>
            </a:r>
            <a:r>
              <a:rPr lang="en-US" altLang="zh-CN" dirty="0"/>
              <a:t>resource</a:t>
            </a:r>
            <a:endParaRPr lang="zh-CN" altLang="en-US" dirty="0"/>
          </a:p>
        </p:txBody>
      </p:sp>
      <p:sp>
        <p:nvSpPr>
          <p:cNvPr id="36" name="文本框 1">
            <a:extLst>
              <a:ext uri="{FF2B5EF4-FFF2-40B4-BE49-F238E27FC236}">
                <a16:creationId xmlns="" xmlns:a16="http://schemas.microsoft.com/office/drawing/2014/main" id="{62589AFC-EE51-DA46-A6BF-91B9A7E50528}"/>
              </a:ext>
            </a:extLst>
          </p:cNvPr>
          <p:cNvSpPr txBox="1"/>
          <p:nvPr/>
        </p:nvSpPr>
        <p:spPr>
          <a:xfrm>
            <a:off x="1414972" y="5825450"/>
            <a:ext cx="444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throw</a:t>
            </a:r>
            <a:r>
              <a:rPr lang="zh-CN" altLang="en-US" dirty="0"/>
              <a:t>、</a:t>
            </a:r>
            <a:r>
              <a:rPr lang="en-US" altLang="zh-CN" dirty="0"/>
              <a:t>try</a:t>
            </a:r>
            <a:r>
              <a:rPr lang="zh-CN" altLang="en-US" dirty="0"/>
              <a:t>、</a:t>
            </a:r>
            <a:r>
              <a:rPr lang="en-US" altLang="zh-CN" dirty="0"/>
              <a:t>catch</a:t>
            </a:r>
            <a:r>
              <a:rPr lang="zh-CN" altLang="en-US" dirty="0"/>
              <a:t>、</a:t>
            </a:r>
            <a:r>
              <a:rPr lang="en-US" altLang="zh-CN" dirty="0"/>
              <a:t>finally</a:t>
            </a:r>
            <a:endParaRPr lang="zh-CN" altLang="en-US" dirty="0"/>
          </a:p>
        </p:txBody>
      </p:sp>
      <p:sp>
        <p:nvSpPr>
          <p:cNvPr id="54" name="文本框 1">
            <a:extLst>
              <a:ext uri="{FF2B5EF4-FFF2-40B4-BE49-F238E27FC236}">
                <a16:creationId xmlns="" xmlns:a16="http://schemas.microsoft.com/office/drawing/2014/main" id="{5018B282-6476-D647-A82B-4933697D2E96}"/>
              </a:ext>
            </a:extLst>
          </p:cNvPr>
          <p:cNvSpPr txBox="1"/>
          <p:nvPr/>
        </p:nvSpPr>
        <p:spPr>
          <a:xfrm>
            <a:off x="6364762" y="2065795"/>
            <a:ext cx="5594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class</a:t>
            </a:r>
            <a:r>
              <a:rPr lang="zh-CN" altLang="en-US" dirty="0"/>
              <a:t>、</a:t>
            </a:r>
            <a:r>
              <a:rPr lang="en-US" altLang="zh-CN" dirty="0"/>
              <a:t>abstract</a:t>
            </a:r>
            <a:r>
              <a:rPr lang="zh-CN" altLang="en-US" dirty="0"/>
              <a:t>、</a:t>
            </a:r>
            <a:r>
              <a:rPr lang="en-US" altLang="zh-CN" dirty="0"/>
              <a:t>extends</a:t>
            </a:r>
            <a:r>
              <a:rPr lang="zh-CN" altLang="en-US" dirty="0"/>
              <a:t>、</a:t>
            </a:r>
            <a:r>
              <a:rPr lang="en-US" altLang="zh-CN" dirty="0"/>
              <a:t>interface</a:t>
            </a:r>
            <a:r>
              <a:rPr lang="zh-CN" altLang="en-US" dirty="0"/>
              <a:t>、</a:t>
            </a:r>
            <a:r>
              <a:rPr lang="en-US" altLang="zh-CN" dirty="0"/>
              <a:t>implements</a:t>
            </a:r>
            <a:r>
              <a:rPr lang="zh-CN" altLang="en-US" dirty="0"/>
              <a:t>、</a:t>
            </a:r>
            <a:r>
              <a:rPr lang="en-US" altLang="zh-CN" dirty="0"/>
              <a:t>instanceof</a:t>
            </a:r>
            <a:r>
              <a:rPr lang="zh-CN" altLang="en-US" dirty="0"/>
              <a:t>、</a:t>
            </a:r>
            <a:r>
              <a:rPr lang="en-US" altLang="zh-CN" dirty="0"/>
              <a:t>new</a:t>
            </a:r>
            <a:r>
              <a:rPr lang="zh-CN" altLang="en-US" dirty="0"/>
              <a:t>、</a:t>
            </a:r>
            <a:r>
              <a:rPr lang="en-US" altLang="zh-CN" dirty="0"/>
              <a:t>static</a:t>
            </a:r>
            <a:r>
              <a:rPr lang="zh-CN" altLang="en-US" dirty="0"/>
              <a:t>、</a:t>
            </a:r>
            <a:r>
              <a:rPr lang="en-US" altLang="zh-CN" dirty="0"/>
              <a:t>final</a:t>
            </a:r>
            <a:endParaRPr lang="zh-CN" altLang="en-US" dirty="0"/>
          </a:p>
        </p:txBody>
      </p:sp>
      <p:sp>
        <p:nvSpPr>
          <p:cNvPr id="55" name="文本框 1">
            <a:extLst>
              <a:ext uri="{FF2B5EF4-FFF2-40B4-BE49-F238E27FC236}">
                <a16:creationId xmlns="" xmlns:a16="http://schemas.microsoft.com/office/drawing/2014/main" id="{64F31EB8-69E1-174C-9FB5-611ABAF5C824}"/>
              </a:ext>
            </a:extLst>
          </p:cNvPr>
          <p:cNvSpPr txBox="1"/>
          <p:nvPr/>
        </p:nvSpPr>
        <p:spPr>
          <a:xfrm>
            <a:off x="6364762" y="1538480"/>
            <a:ext cx="559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package</a:t>
            </a:r>
            <a:r>
              <a:rPr lang="zh-CN" altLang="en-US" dirty="0"/>
              <a:t>、</a:t>
            </a:r>
            <a:r>
              <a:rPr lang="en-US" altLang="zh-CN" dirty="0"/>
              <a:t>import</a:t>
            </a:r>
            <a:endParaRPr lang="zh-CN" altLang="en-US" dirty="0"/>
          </a:p>
        </p:txBody>
      </p:sp>
      <p:sp>
        <p:nvSpPr>
          <p:cNvPr id="56" name="文本框 1">
            <a:extLst>
              <a:ext uri="{FF2B5EF4-FFF2-40B4-BE49-F238E27FC236}">
                <a16:creationId xmlns="" xmlns:a16="http://schemas.microsoft.com/office/drawing/2014/main" id="{3615B923-2CB0-0043-8FC4-984FE823D966}"/>
              </a:ext>
            </a:extLst>
          </p:cNvPr>
          <p:cNvSpPr txBox="1"/>
          <p:nvPr/>
        </p:nvSpPr>
        <p:spPr>
          <a:xfrm>
            <a:off x="6378023" y="3140261"/>
            <a:ext cx="5569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private</a:t>
            </a:r>
            <a:r>
              <a:rPr lang="zh-CN" altLang="en-US" dirty="0"/>
              <a:t>、</a:t>
            </a:r>
            <a:r>
              <a:rPr lang="en-US" altLang="zh-CN" dirty="0"/>
              <a:t>protected</a:t>
            </a:r>
            <a:r>
              <a:rPr lang="zh-CN" altLang="en-US" dirty="0"/>
              <a:t>、</a:t>
            </a:r>
            <a:r>
              <a:rPr lang="en-US" altLang="zh-CN" dirty="0"/>
              <a:t>public</a:t>
            </a:r>
            <a:endParaRPr lang="zh-CN" altLang="en-US" dirty="0"/>
          </a:p>
        </p:txBody>
      </p:sp>
      <p:sp>
        <p:nvSpPr>
          <p:cNvPr id="57" name="文本框 1">
            <a:extLst>
              <a:ext uri="{FF2B5EF4-FFF2-40B4-BE49-F238E27FC236}">
                <a16:creationId xmlns="" xmlns:a16="http://schemas.microsoft.com/office/drawing/2014/main" id="{F5A448E4-DD59-1E42-862C-B72B0CB434AE}"/>
              </a:ext>
            </a:extLst>
          </p:cNvPr>
          <p:cNvSpPr txBox="1"/>
          <p:nvPr/>
        </p:nvSpPr>
        <p:spPr>
          <a:xfrm>
            <a:off x="6389854" y="3680520"/>
            <a:ext cx="556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this</a:t>
            </a:r>
            <a:r>
              <a:rPr lang="zh-CN" altLang="en-US" dirty="0"/>
              <a:t>、</a:t>
            </a:r>
            <a:r>
              <a:rPr lang="en-US" altLang="zh-CN" dirty="0"/>
              <a:t>return</a:t>
            </a:r>
            <a:r>
              <a:rPr lang="zh-CN" altLang="en-US" dirty="0"/>
              <a:t>、</a:t>
            </a:r>
            <a:r>
              <a:rPr lang="en-US" altLang="zh-CN" dirty="0"/>
              <a:t>void</a:t>
            </a:r>
            <a:endParaRPr lang="zh-CN" altLang="en-US" dirty="0"/>
          </a:p>
        </p:txBody>
      </p:sp>
      <p:sp>
        <p:nvSpPr>
          <p:cNvPr id="58" name="文本框 1">
            <a:extLst>
              <a:ext uri="{FF2B5EF4-FFF2-40B4-BE49-F238E27FC236}">
                <a16:creationId xmlns="" xmlns:a16="http://schemas.microsoft.com/office/drawing/2014/main" id="{32A6E463-A385-8142-844C-E904DDEE6619}"/>
              </a:ext>
            </a:extLst>
          </p:cNvPr>
          <p:cNvSpPr txBox="1"/>
          <p:nvPr/>
        </p:nvSpPr>
        <p:spPr>
          <a:xfrm>
            <a:off x="6389850" y="4197744"/>
            <a:ext cx="5569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if-else</a:t>
            </a:r>
            <a:r>
              <a:rPr lang="zh-CN" altLang="en-US" dirty="0"/>
              <a:t>、</a:t>
            </a:r>
            <a:r>
              <a:rPr lang="en-US" altLang="zh-CN" dirty="0"/>
              <a:t>switch-case-default</a:t>
            </a:r>
            <a:r>
              <a:rPr lang="zh-CN" altLang="en-US" dirty="0"/>
              <a:t>、</a:t>
            </a:r>
            <a:r>
              <a:rPr lang="en-US" altLang="zh-CN" dirty="0"/>
              <a:t>for-continue-break</a:t>
            </a:r>
            <a:r>
              <a:rPr lang="zh-CN" altLang="en-US" dirty="0"/>
              <a:t>、</a:t>
            </a:r>
            <a:r>
              <a:rPr lang="en-US" altLang="zh-CN" dirty="0"/>
              <a:t>while-do</a:t>
            </a:r>
            <a:endParaRPr lang="zh-CN" altLang="en-US" dirty="0"/>
          </a:p>
        </p:txBody>
      </p:sp>
      <p:sp>
        <p:nvSpPr>
          <p:cNvPr id="59" name="文本框 1">
            <a:extLst>
              <a:ext uri="{FF2B5EF4-FFF2-40B4-BE49-F238E27FC236}">
                <a16:creationId xmlns="" xmlns:a16="http://schemas.microsoft.com/office/drawing/2014/main" id="{26BC096B-26D3-3743-852B-9B8C67709716}"/>
              </a:ext>
            </a:extLst>
          </p:cNvPr>
          <p:cNvSpPr txBox="1"/>
          <p:nvPr/>
        </p:nvSpPr>
        <p:spPr>
          <a:xfrm>
            <a:off x="6389846" y="5005535"/>
            <a:ext cx="5569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dirty="0"/>
              <a:t>boolean</a:t>
            </a:r>
            <a:r>
              <a:rPr lang="zh-CN" altLang="da-DK" dirty="0"/>
              <a:t>、</a:t>
            </a:r>
            <a:r>
              <a:rPr lang="da-DK" altLang="zh-CN" dirty="0"/>
              <a:t>short</a:t>
            </a:r>
            <a:r>
              <a:rPr lang="zh-CN" altLang="da-DK" dirty="0"/>
              <a:t>、</a:t>
            </a:r>
            <a:r>
              <a:rPr lang="da-DK" altLang="zh-CN" dirty="0"/>
              <a:t>int</a:t>
            </a:r>
            <a:r>
              <a:rPr lang="zh-CN" altLang="da-DK" dirty="0"/>
              <a:t>、</a:t>
            </a:r>
            <a:r>
              <a:rPr lang="da-DK" altLang="zh-CN" dirty="0"/>
              <a:t>long</a:t>
            </a:r>
            <a:r>
              <a:rPr lang="zh-CN" altLang="da-DK" dirty="0"/>
              <a:t>、</a:t>
            </a:r>
            <a:r>
              <a:rPr lang="da-DK" altLang="zh-CN" dirty="0"/>
              <a:t>double</a:t>
            </a:r>
            <a:r>
              <a:rPr lang="zh-CN" altLang="da-DK" dirty="0"/>
              <a:t>、</a:t>
            </a:r>
            <a:r>
              <a:rPr lang="da-DK" altLang="zh-CN" dirty="0"/>
              <a:t>float</a:t>
            </a:r>
            <a:r>
              <a:rPr lang="zh-CN" altLang="da-DK" dirty="0"/>
              <a:t>、</a:t>
            </a:r>
            <a:r>
              <a:rPr lang="da-DK" altLang="zh-CN" dirty="0"/>
              <a:t>byte</a:t>
            </a:r>
            <a:r>
              <a:rPr lang="zh-CN" altLang="da-DK" dirty="0"/>
              <a:t>、</a:t>
            </a:r>
            <a:r>
              <a:rPr lang="da-DK" altLang="zh-CN" dirty="0"/>
              <a:t>char</a:t>
            </a:r>
            <a:r>
              <a:rPr lang="zh-CN" altLang="da-DK" dirty="0"/>
              <a:t>、</a:t>
            </a:r>
            <a:r>
              <a:rPr lang="da-DK" altLang="zh-CN" dirty="0"/>
              <a:t>String</a:t>
            </a:r>
            <a:r>
              <a:rPr lang="zh-CN" altLang="da-DK" dirty="0"/>
              <a:t>、</a:t>
            </a:r>
            <a:r>
              <a:rPr lang="zh-CN" altLang="en-US" dirty="0"/>
              <a:t>数组、集合（</a:t>
            </a:r>
            <a:r>
              <a:rPr lang="da-DK" altLang="zh-CN" dirty="0"/>
              <a:t>List</a:t>
            </a:r>
            <a:r>
              <a:rPr lang="zh-CN" altLang="da-DK" dirty="0"/>
              <a:t>、</a:t>
            </a:r>
            <a:r>
              <a:rPr lang="da-DK" altLang="zh-CN" dirty="0"/>
              <a:t>Set</a:t>
            </a:r>
            <a:r>
              <a:rPr lang="zh-CN" altLang="da-DK" dirty="0"/>
              <a:t>、</a:t>
            </a:r>
            <a:r>
              <a:rPr lang="da-DK" altLang="zh-CN" dirty="0"/>
              <a:t>Map</a:t>
            </a:r>
            <a:r>
              <a:rPr lang="zh-CN" altLang="da-DK" dirty="0"/>
              <a:t>）</a:t>
            </a:r>
            <a:endParaRPr lang="zh-CN" altLang="en-US" dirty="0"/>
          </a:p>
        </p:txBody>
      </p:sp>
      <p:sp>
        <p:nvSpPr>
          <p:cNvPr id="60" name="文本框 1">
            <a:extLst>
              <a:ext uri="{FF2B5EF4-FFF2-40B4-BE49-F238E27FC236}">
                <a16:creationId xmlns="" xmlns:a16="http://schemas.microsoft.com/office/drawing/2014/main" id="{2F4676CB-7B38-184C-ACC7-F1662C70194C}"/>
              </a:ext>
            </a:extLst>
          </p:cNvPr>
          <p:cNvSpPr txBox="1"/>
          <p:nvPr/>
        </p:nvSpPr>
        <p:spPr>
          <a:xfrm>
            <a:off x="6389843" y="5816163"/>
            <a:ext cx="5569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throw</a:t>
            </a:r>
            <a:r>
              <a:rPr lang="zh-CN" altLang="en-US" dirty="0"/>
              <a:t>、</a:t>
            </a:r>
            <a:r>
              <a:rPr lang="en-US" altLang="zh-CN" dirty="0"/>
              <a:t>throws</a:t>
            </a:r>
            <a:r>
              <a:rPr lang="zh-CN" altLang="en-US" dirty="0"/>
              <a:t>、</a:t>
            </a:r>
            <a:r>
              <a:rPr lang="en-US" altLang="zh-CN" dirty="0"/>
              <a:t>try</a:t>
            </a:r>
            <a:r>
              <a:rPr lang="zh-CN" altLang="en-US" dirty="0"/>
              <a:t>、</a:t>
            </a:r>
            <a:r>
              <a:rPr lang="en-US" altLang="zh-CN" dirty="0"/>
              <a:t>catch</a:t>
            </a:r>
            <a:r>
              <a:rPr lang="zh-CN" altLang="en-US" dirty="0"/>
              <a:t>、</a:t>
            </a:r>
            <a:r>
              <a:rPr lang="en-US" altLang="zh-CN" dirty="0"/>
              <a:t>finally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0581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1877" y="266065"/>
            <a:ext cx="197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</a:rPr>
              <a:t>Q&amp;A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85638" y="2967335"/>
            <a:ext cx="2611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如此雷同，纯属巧合？</a:t>
            </a:r>
            <a:endParaRPr lang="en-US" altLang="zh-CN" b="1" dirty="0">
              <a:solidFill>
                <a:schemeClr val="accent2"/>
              </a:solidFill>
            </a:endParaRPr>
          </a:p>
          <a:p>
            <a:endParaRPr lang="en-US" altLang="zh-CN" b="1" dirty="0">
              <a:solidFill>
                <a:schemeClr val="accent2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双胞胎？谁抄谁？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13726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工欲善其事必先利其器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                            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安装                          八仙过海各显神通</a:t>
            </a:r>
          </a:p>
        </p:txBody>
      </p:sp>
      <p:sp>
        <p:nvSpPr>
          <p:cNvPr id="43" name="文本框 1">
            <a:extLst>
              <a:ext uri="{FF2B5EF4-FFF2-40B4-BE49-F238E27FC236}">
                <a16:creationId xmlns="" xmlns:a16="http://schemas.microsoft.com/office/drawing/2014/main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构建                          </a:t>
            </a:r>
            <a:r>
              <a:rPr lang="en-US" altLang="zh-CN" dirty="0"/>
              <a:t>composer</a:t>
            </a:r>
            <a:endParaRPr lang="zh-CN" altLang="en-US" dirty="0"/>
          </a:p>
        </p:txBody>
      </p:sp>
      <p:sp>
        <p:nvSpPr>
          <p:cNvPr id="44" name="文本框 1">
            <a:extLst>
              <a:ext uri="{FF2B5EF4-FFF2-40B4-BE49-F238E27FC236}">
                <a16:creationId xmlns="" xmlns:a16="http://schemas.microsoft.com/office/drawing/2014/main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常用服务器             </a:t>
            </a:r>
            <a:r>
              <a:rPr lang="en-US" altLang="zh-CN" dirty="0"/>
              <a:t>nginx</a:t>
            </a:r>
            <a:endParaRPr lang="zh-CN" altLang="en-US" dirty="0"/>
          </a:p>
        </p:txBody>
      </p: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2BFE6691-86DA-7143-9C89-0ED744CC1F5A}"/>
              </a:ext>
            </a:extLst>
          </p:cNvPr>
          <p:cNvSpPr txBox="1"/>
          <p:nvPr/>
        </p:nvSpPr>
        <p:spPr>
          <a:xfrm>
            <a:off x="262972" y="312843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常用开发工具         </a:t>
            </a:r>
            <a:r>
              <a:rPr lang="en-US" altLang="zh-CN" dirty="0"/>
              <a:t>PhpStorm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="" xmlns:a16="http://schemas.microsoft.com/office/drawing/2014/main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oracle.com</a:t>
            </a:r>
            <a:r>
              <a:rPr lang="zh-CN" altLang="en-US" dirty="0"/>
              <a:t>下载</a:t>
            </a:r>
            <a:r>
              <a:rPr lang="en-US" altLang="zh-CN" dirty="0"/>
              <a:t>jdk-8</a:t>
            </a:r>
            <a:r>
              <a:rPr lang="zh-CN" altLang="en-US" dirty="0" smtClean="0"/>
              <a:t>，安装，配</a:t>
            </a:r>
            <a:r>
              <a:rPr lang="zh-CN" altLang="en-US" dirty="0"/>
              <a:t>环境变量</a:t>
            </a:r>
          </a:p>
        </p:txBody>
      </p:sp>
      <p:sp>
        <p:nvSpPr>
          <p:cNvPr id="67" name="文本框 1">
            <a:extLst>
              <a:ext uri="{FF2B5EF4-FFF2-40B4-BE49-F238E27FC236}">
                <a16:creationId xmlns="" xmlns:a16="http://schemas.microsoft.com/office/drawing/2014/main" id="{D83FC1A3-3D69-584F-9375-8019B38F0A10}"/>
              </a:ext>
            </a:extLst>
          </p:cNvPr>
          <p:cNvSpPr txBox="1"/>
          <p:nvPr/>
        </p:nvSpPr>
        <p:spPr>
          <a:xfrm>
            <a:off x="6364772" y="2082000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maven.apache.org </a:t>
            </a:r>
            <a:r>
              <a:rPr lang="zh-CN" altLang="en-US" dirty="0" smtClean="0"/>
              <a:t>下载</a:t>
            </a:r>
            <a:r>
              <a:rPr lang="en-US" altLang="zh-CN" dirty="0" smtClean="0"/>
              <a:t>maven</a:t>
            </a:r>
            <a:r>
              <a:rPr lang="zh-CN" altLang="en-US" dirty="0" smtClean="0"/>
              <a:t>，解</a:t>
            </a:r>
            <a:r>
              <a:rPr lang="zh-CN" altLang="en-US" dirty="0"/>
              <a:t>压，配环境</a:t>
            </a:r>
            <a:r>
              <a:rPr lang="zh-CN" altLang="en-US" dirty="0" smtClean="0"/>
              <a:t>变量</a:t>
            </a:r>
            <a:endParaRPr lang="zh-CN" altLang="en-US" dirty="0"/>
          </a:p>
        </p:txBody>
      </p:sp>
      <p:sp>
        <p:nvSpPr>
          <p:cNvPr id="68" name="文本框 1">
            <a:extLst>
              <a:ext uri="{FF2B5EF4-FFF2-40B4-BE49-F238E27FC236}">
                <a16:creationId xmlns="" xmlns:a16="http://schemas.microsoft.com/office/drawing/2014/main" id="{7A511F69-52B4-2C4C-8A77-BA58EC7C4D52}"/>
              </a:ext>
            </a:extLst>
          </p:cNvPr>
          <p:cNvSpPr txBox="1"/>
          <p:nvPr/>
        </p:nvSpPr>
        <p:spPr>
          <a:xfrm>
            <a:off x="6364772" y="260237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spring-boot</a:t>
            </a:r>
            <a:r>
              <a:rPr lang="zh-CN" altLang="en-US" dirty="0" smtClean="0"/>
              <a:t>内嵌</a:t>
            </a:r>
            <a:r>
              <a:rPr lang="en-US" altLang="zh-CN" dirty="0" smtClean="0"/>
              <a:t>tomcat</a:t>
            </a:r>
            <a:endParaRPr lang="zh-CN" altLang="en-US" dirty="0"/>
          </a:p>
        </p:txBody>
      </p:sp>
      <p:sp>
        <p:nvSpPr>
          <p:cNvPr id="69" name="文本框 1">
            <a:extLst>
              <a:ext uri="{FF2B5EF4-FFF2-40B4-BE49-F238E27FC236}">
                <a16:creationId xmlns="" xmlns:a16="http://schemas.microsoft.com/office/drawing/2014/main" id="{16286DD3-07FB-D944-AAFA-0B9C2CEE7CBF}"/>
              </a:ext>
            </a:extLst>
          </p:cNvPr>
          <p:cNvSpPr txBox="1"/>
          <p:nvPr/>
        </p:nvSpPr>
        <p:spPr>
          <a:xfrm>
            <a:off x="6364771" y="313600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IntelliJ IDEA</a:t>
            </a:r>
            <a:endParaRPr lang="zh-CN" altLang="en-US" dirty="0"/>
          </a:p>
        </p:txBody>
      </p:sp>
      <p:sp>
        <p:nvSpPr>
          <p:cNvPr id="16" name="文本框 1">
            <a:extLst>
              <a:ext uri="{FF2B5EF4-FFF2-40B4-BE49-F238E27FC236}">
                <a16:creationId xmlns="" xmlns:a16="http://schemas.microsoft.com/office/drawing/2014/main" id="{2BFE6691-86DA-7143-9C89-0ED744CC1F5A}"/>
              </a:ext>
            </a:extLst>
          </p:cNvPr>
          <p:cNvSpPr txBox="1"/>
          <p:nvPr/>
        </p:nvSpPr>
        <p:spPr>
          <a:xfrm>
            <a:off x="262971" y="365560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编码规范                  </a:t>
            </a:r>
            <a:r>
              <a:rPr lang="en-US" altLang="zh-CN" dirty="0"/>
              <a:t>PSR</a:t>
            </a:r>
            <a:endParaRPr lang="zh-CN" altLang="en-US" dirty="0"/>
          </a:p>
        </p:txBody>
      </p:sp>
      <p:sp>
        <p:nvSpPr>
          <p:cNvPr id="17" name="文本框 1">
            <a:extLst>
              <a:ext uri="{FF2B5EF4-FFF2-40B4-BE49-F238E27FC236}">
                <a16:creationId xmlns="" xmlns:a16="http://schemas.microsoft.com/office/drawing/2014/main" id="{16286DD3-07FB-D944-AAFA-0B9C2CEE7CBF}"/>
              </a:ext>
            </a:extLst>
          </p:cNvPr>
          <p:cNvSpPr txBox="1"/>
          <p:nvPr/>
        </p:nvSpPr>
        <p:spPr>
          <a:xfrm>
            <a:off x="6364772" y="366862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IDE</a:t>
            </a:r>
            <a:r>
              <a:rPr lang="zh-CN" altLang="en-US" dirty="0"/>
              <a:t>的</a:t>
            </a:r>
            <a:r>
              <a:rPr lang="en-US" altLang="zh-CN" dirty="0"/>
              <a:t>Plugins</a:t>
            </a:r>
            <a:r>
              <a:rPr lang="zh-CN" altLang="en-US" dirty="0"/>
              <a:t>搜：</a:t>
            </a:r>
            <a:r>
              <a:rPr lang="en-US" altLang="zh-CN" dirty="0"/>
              <a:t>Alibaba Java Coding Guidelines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223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实战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&lt;?php</a:t>
            </a:r>
          </a:p>
          <a:p>
            <a:endParaRPr lang="en-US" altLang="zh-CN" dirty="0"/>
          </a:p>
          <a:p>
            <a:r>
              <a:rPr lang="en-US" altLang="zh-CN" dirty="0"/>
              <a:t>echo 'Hello World';</a:t>
            </a:r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public static void main(String[] args) {</a:t>
            </a:r>
          </a:p>
          <a:p>
            <a:endParaRPr lang="en-US" altLang="zh-CN" dirty="0"/>
          </a:p>
          <a:p>
            <a:r>
              <a:rPr lang="en-US" altLang="zh-CN" dirty="0"/>
              <a:t>    System.out.println("Hello World");</a:t>
            </a:r>
          </a:p>
          <a:p>
            <a:endParaRPr lang="en-US" altLang="zh-CN" dirty="0"/>
          </a:p>
          <a:p>
            <a:r>
              <a:rPr lang="en-US" altLang="zh-CN" dirty="0"/>
              <a:t>}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6823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定义变量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="" xmlns:a16="http://schemas.microsoft.com/office/drawing/2014/main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                             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="" xmlns:a16="http://schemas.microsoft.com/office/drawing/2014/main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布尔                           </a:t>
            </a:r>
            <a:r>
              <a:rPr lang="en-US" altLang="zh-CN" dirty="0"/>
              <a:t>$var1 = true;</a:t>
            </a:r>
            <a:endParaRPr lang="zh-CN" altLang="en-US" dirty="0"/>
          </a:p>
        </p:txBody>
      </p:sp>
      <p:sp>
        <p:nvSpPr>
          <p:cNvPr id="43" name="文本框 1">
            <a:extLst>
              <a:ext uri="{FF2B5EF4-FFF2-40B4-BE49-F238E27FC236}">
                <a16:creationId xmlns="" xmlns:a16="http://schemas.microsoft.com/office/drawing/2014/main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整数                           </a:t>
            </a:r>
            <a:r>
              <a:rPr lang="en-US" altLang="zh-CN" dirty="0"/>
              <a:t>$var2 = 1;</a:t>
            </a:r>
            <a:endParaRPr lang="zh-CN" altLang="en-US" dirty="0"/>
          </a:p>
        </p:txBody>
      </p:sp>
      <p:sp>
        <p:nvSpPr>
          <p:cNvPr id="44" name="文本框 1">
            <a:extLst>
              <a:ext uri="{FF2B5EF4-FFF2-40B4-BE49-F238E27FC236}">
                <a16:creationId xmlns="" xmlns:a16="http://schemas.microsoft.com/office/drawing/2014/main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浮点数                      </a:t>
            </a:r>
            <a:r>
              <a:rPr lang="en-US" altLang="zh-CN" dirty="0"/>
              <a:t> $var3 = 1.2;</a:t>
            </a:r>
            <a:endParaRPr lang="zh-CN" altLang="en-US" dirty="0"/>
          </a:p>
        </p:txBody>
      </p: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2BFE6691-86DA-7143-9C89-0ED744CC1F5A}"/>
              </a:ext>
            </a:extLst>
          </p:cNvPr>
          <p:cNvSpPr txBox="1"/>
          <p:nvPr/>
        </p:nvSpPr>
        <p:spPr>
          <a:xfrm>
            <a:off x="262972" y="312843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字符串                      </a:t>
            </a:r>
            <a:r>
              <a:rPr lang="en-US" altLang="zh-CN" dirty="0"/>
              <a:t> $var4 = '</a:t>
            </a:r>
            <a:r>
              <a:rPr lang="en-US" altLang="zh-CN" dirty="0" err="1"/>
              <a:t>abc</a:t>
            </a:r>
            <a:r>
              <a:rPr lang="en-US" altLang="zh-CN" dirty="0"/>
              <a:t>';</a:t>
            </a:r>
            <a:endParaRPr lang="zh-CN" altLang="en-US" dirty="0"/>
          </a:p>
        </p:txBody>
      </p:sp>
      <p:sp>
        <p:nvSpPr>
          <p:cNvPr id="48" name="文本框 1">
            <a:extLst>
              <a:ext uri="{FF2B5EF4-FFF2-40B4-BE49-F238E27FC236}">
                <a16:creationId xmlns="" xmlns:a16="http://schemas.microsoft.com/office/drawing/2014/main" id="{4AC6BBBF-5555-3E42-A654-F113ACF060A4}"/>
              </a:ext>
            </a:extLst>
          </p:cNvPr>
          <p:cNvSpPr txBox="1"/>
          <p:nvPr/>
        </p:nvSpPr>
        <p:spPr>
          <a:xfrm>
            <a:off x="262972" y="365178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数组                          </a:t>
            </a:r>
            <a:r>
              <a:rPr lang="en-US" altLang="zh-CN" dirty="0"/>
              <a:t> $var5 = [1, 2, 3];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="" xmlns:a16="http://schemas.microsoft.com/office/drawing/2014/main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="" xmlns:a16="http://schemas.microsoft.com/office/drawing/2014/main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boolean var1 = true;</a:t>
            </a:r>
            <a:endParaRPr lang="zh-CN" altLang="en-US" dirty="0"/>
          </a:p>
        </p:txBody>
      </p:sp>
      <p:sp>
        <p:nvSpPr>
          <p:cNvPr id="67" name="文本框 1">
            <a:extLst>
              <a:ext uri="{FF2B5EF4-FFF2-40B4-BE49-F238E27FC236}">
                <a16:creationId xmlns="" xmlns:a16="http://schemas.microsoft.com/office/drawing/2014/main" id="{D83FC1A3-3D69-584F-9375-8019B38F0A10}"/>
              </a:ext>
            </a:extLst>
          </p:cNvPr>
          <p:cNvSpPr txBox="1"/>
          <p:nvPr/>
        </p:nvSpPr>
        <p:spPr>
          <a:xfrm>
            <a:off x="6364772" y="2082000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int var2 = 1;</a:t>
            </a:r>
            <a:endParaRPr lang="zh-CN" altLang="en-US" dirty="0"/>
          </a:p>
        </p:txBody>
      </p:sp>
      <p:sp>
        <p:nvSpPr>
          <p:cNvPr id="68" name="文本框 1">
            <a:extLst>
              <a:ext uri="{FF2B5EF4-FFF2-40B4-BE49-F238E27FC236}">
                <a16:creationId xmlns="" xmlns:a16="http://schemas.microsoft.com/office/drawing/2014/main" id="{7A511F69-52B4-2C4C-8A77-BA58EC7C4D52}"/>
              </a:ext>
            </a:extLst>
          </p:cNvPr>
          <p:cNvSpPr txBox="1"/>
          <p:nvPr/>
        </p:nvSpPr>
        <p:spPr>
          <a:xfrm>
            <a:off x="6364772" y="260237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float var3 = 1.2f;</a:t>
            </a:r>
            <a:endParaRPr lang="zh-CN" altLang="en-US" dirty="0"/>
          </a:p>
        </p:txBody>
      </p:sp>
      <p:sp>
        <p:nvSpPr>
          <p:cNvPr id="69" name="文本框 1">
            <a:extLst>
              <a:ext uri="{FF2B5EF4-FFF2-40B4-BE49-F238E27FC236}">
                <a16:creationId xmlns="" xmlns:a16="http://schemas.microsoft.com/office/drawing/2014/main" id="{16286DD3-07FB-D944-AAFA-0B9C2CEE7CBF}"/>
              </a:ext>
            </a:extLst>
          </p:cNvPr>
          <p:cNvSpPr txBox="1"/>
          <p:nvPr/>
        </p:nvSpPr>
        <p:spPr>
          <a:xfrm>
            <a:off x="6364771" y="313600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String var4 = "</a:t>
            </a:r>
            <a:r>
              <a:rPr lang="en-US" altLang="zh-CN" dirty="0" err="1"/>
              <a:t>abc</a:t>
            </a:r>
            <a:r>
              <a:rPr lang="en-US" altLang="zh-CN" dirty="0"/>
              <a:t>";</a:t>
            </a:r>
            <a:endParaRPr lang="zh-CN" altLang="en-US" dirty="0"/>
          </a:p>
        </p:txBody>
      </p:sp>
      <p:sp>
        <p:nvSpPr>
          <p:cNvPr id="70" name="文本框 1">
            <a:extLst>
              <a:ext uri="{FF2B5EF4-FFF2-40B4-BE49-F238E27FC236}">
                <a16:creationId xmlns="" xmlns:a16="http://schemas.microsoft.com/office/drawing/2014/main" id="{5C266C52-75AE-B54F-8910-D07C118082F9}"/>
              </a:ext>
            </a:extLst>
          </p:cNvPr>
          <p:cNvSpPr txBox="1"/>
          <p:nvPr/>
        </p:nvSpPr>
        <p:spPr>
          <a:xfrm>
            <a:off x="6364771" y="3659357"/>
            <a:ext cx="5594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int[] var5 = {1, 2, 3};</a:t>
            </a:r>
          </a:p>
          <a:p>
            <a:r>
              <a:rPr lang="en-US" altLang="zh-CN" dirty="0"/>
              <a:t>String[] var6 = {"a", "b", "c"};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27D14E2-0E1A-9747-BC11-CAE79C347857}"/>
              </a:ext>
            </a:extLst>
          </p:cNvPr>
          <p:cNvSpPr txBox="1"/>
          <p:nvPr/>
        </p:nvSpPr>
        <p:spPr>
          <a:xfrm>
            <a:off x="276225" y="4774783"/>
            <a:ext cx="559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</a:rPr>
              <a:t>PHP</a:t>
            </a:r>
            <a:r>
              <a:rPr lang="zh-CN" altLang="en-US" b="1" dirty="0">
                <a:solidFill>
                  <a:schemeClr val="accent2"/>
                </a:solidFill>
              </a:rPr>
              <a:t>太懒了，类型都懒得指定了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962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828</Words>
  <Application>Microsoft Office PowerPoint</Application>
  <PresentationFormat>自定义</PresentationFormat>
  <Paragraphs>192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changebooks</cp:lastModifiedBy>
  <cp:revision>836</cp:revision>
  <dcterms:created xsi:type="dcterms:W3CDTF">2020-07-23T05:38:20Z</dcterms:created>
  <dcterms:modified xsi:type="dcterms:W3CDTF">2020-07-27T06:52:19Z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